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374" r:id="rId5"/>
  </p:sldMasterIdLst>
  <p:notesMasterIdLst>
    <p:notesMasterId r:id="rId109"/>
  </p:notesMasterIdLst>
  <p:handoutMasterIdLst>
    <p:handoutMasterId r:id="rId110"/>
  </p:handoutMasterIdLst>
  <p:sldIdLst>
    <p:sldId id="261" r:id="rId6"/>
    <p:sldId id="262" r:id="rId7"/>
    <p:sldId id="335" r:id="rId8"/>
    <p:sldId id="467" r:id="rId9"/>
    <p:sldId id="468" r:id="rId10"/>
    <p:sldId id="359" r:id="rId11"/>
    <p:sldId id="358" r:id="rId12"/>
    <p:sldId id="408" r:id="rId13"/>
    <p:sldId id="409" r:id="rId14"/>
    <p:sldId id="407" r:id="rId15"/>
    <p:sldId id="410" r:id="rId16"/>
    <p:sldId id="340" r:id="rId17"/>
    <p:sldId id="411" r:id="rId18"/>
    <p:sldId id="424" r:id="rId19"/>
    <p:sldId id="489" r:id="rId20"/>
    <p:sldId id="488" r:id="rId21"/>
    <p:sldId id="341" r:id="rId22"/>
    <p:sldId id="352" r:id="rId23"/>
    <p:sldId id="360" r:id="rId24"/>
    <p:sldId id="447" r:id="rId25"/>
    <p:sldId id="356" r:id="rId26"/>
    <p:sldId id="357" r:id="rId27"/>
    <p:sldId id="448" r:id="rId28"/>
    <p:sldId id="432" r:id="rId29"/>
    <p:sldId id="490" r:id="rId30"/>
    <p:sldId id="491" r:id="rId31"/>
    <p:sldId id="361" r:id="rId32"/>
    <p:sldId id="376" r:id="rId33"/>
    <p:sldId id="397" r:id="rId34"/>
    <p:sldId id="396" r:id="rId35"/>
    <p:sldId id="398" r:id="rId36"/>
    <p:sldId id="365" r:id="rId37"/>
    <p:sldId id="368" r:id="rId38"/>
    <p:sldId id="458" r:id="rId39"/>
    <p:sldId id="366" r:id="rId40"/>
    <p:sldId id="367" r:id="rId41"/>
    <p:sldId id="441" r:id="rId42"/>
    <p:sldId id="377" r:id="rId43"/>
    <p:sldId id="465" r:id="rId44"/>
    <p:sldId id="371" r:id="rId45"/>
    <p:sldId id="372" r:id="rId46"/>
    <p:sldId id="442" r:id="rId47"/>
    <p:sldId id="374" r:id="rId48"/>
    <p:sldId id="375" r:id="rId49"/>
    <p:sldId id="443" r:id="rId50"/>
    <p:sldId id="427" r:id="rId51"/>
    <p:sldId id="492" r:id="rId52"/>
    <p:sldId id="493" r:id="rId53"/>
    <p:sldId id="348" r:id="rId54"/>
    <p:sldId id="349" r:id="rId55"/>
    <p:sldId id="350" r:id="rId56"/>
    <p:sldId id="428" r:id="rId57"/>
    <p:sldId id="494" r:id="rId58"/>
    <p:sldId id="520" r:id="rId59"/>
    <p:sldId id="395" r:id="rId60"/>
    <p:sldId id="400" r:id="rId61"/>
    <p:sldId id="401" r:id="rId62"/>
    <p:sldId id="449" r:id="rId63"/>
    <p:sldId id="429" r:id="rId64"/>
    <p:sldId id="522" r:id="rId65"/>
    <p:sldId id="523" r:id="rId66"/>
    <p:sldId id="524" r:id="rId67"/>
    <p:sldId id="430" r:id="rId68"/>
    <p:sldId id="498" r:id="rId69"/>
    <p:sldId id="499" r:id="rId70"/>
    <p:sldId id="378" r:id="rId71"/>
    <p:sldId id="379" r:id="rId72"/>
    <p:sldId id="500" r:id="rId73"/>
    <p:sldId id="501" r:id="rId74"/>
    <p:sldId id="267" r:id="rId75"/>
    <p:sldId id="392" r:id="rId76"/>
    <p:sldId id="462" r:id="rId77"/>
    <p:sldId id="463" r:id="rId78"/>
    <p:sldId id="337" r:id="rId79"/>
    <p:sldId id="505" r:id="rId80"/>
    <p:sldId id="506" r:id="rId81"/>
    <p:sldId id="437" r:id="rId82"/>
    <p:sldId id="526" r:id="rId83"/>
    <p:sldId id="527" r:id="rId84"/>
    <p:sldId id="413" r:id="rId85"/>
    <p:sldId id="414" r:id="rId86"/>
    <p:sldId id="482" r:id="rId87"/>
    <p:sldId id="528" r:id="rId88"/>
    <p:sldId id="530" r:id="rId89"/>
    <p:sldId id="529" r:id="rId90"/>
    <p:sldId id="531" r:id="rId91"/>
    <p:sldId id="338" r:id="rId92"/>
    <p:sldId id="503" r:id="rId93"/>
    <p:sldId id="502" r:id="rId94"/>
    <p:sldId id="416" r:id="rId95"/>
    <p:sldId id="418" r:id="rId96"/>
    <p:sldId id="419" r:id="rId97"/>
    <p:sldId id="459" r:id="rId98"/>
    <p:sldId id="420" r:id="rId99"/>
    <p:sldId id="421" r:id="rId100"/>
    <p:sldId id="460" r:id="rId101"/>
    <p:sldId id="417" r:id="rId102"/>
    <p:sldId id="415" r:id="rId103"/>
    <p:sldId id="422" r:id="rId104"/>
    <p:sldId id="518" r:id="rId105"/>
    <p:sldId id="521" r:id="rId106"/>
    <p:sldId id="452" r:id="rId107"/>
    <p:sldId id="316" r:id="rId108"/>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3B2F7A7E-89CB-4812-9FAF-5011E868BA6E}">
          <p14:sldIdLst>
            <p14:sldId id="261"/>
            <p14:sldId id="262"/>
            <p14:sldId id="335"/>
            <p14:sldId id="467"/>
            <p14:sldId id="468"/>
            <p14:sldId id="359"/>
            <p14:sldId id="358"/>
            <p14:sldId id="408"/>
            <p14:sldId id="409"/>
            <p14:sldId id="407"/>
            <p14:sldId id="410"/>
            <p14:sldId id="340"/>
            <p14:sldId id="411"/>
            <p14:sldId id="424"/>
            <p14:sldId id="489"/>
            <p14:sldId id="488"/>
            <p14:sldId id="341"/>
            <p14:sldId id="352"/>
            <p14:sldId id="360"/>
            <p14:sldId id="447"/>
            <p14:sldId id="356"/>
            <p14:sldId id="357"/>
            <p14:sldId id="448"/>
            <p14:sldId id="432"/>
            <p14:sldId id="490"/>
            <p14:sldId id="491"/>
            <p14:sldId id="361"/>
            <p14:sldId id="376"/>
            <p14:sldId id="397"/>
            <p14:sldId id="396"/>
            <p14:sldId id="398"/>
            <p14:sldId id="365"/>
            <p14:sldId id="368"/>
            <p14:sldId id="458"/>
            <p14:sldId id="366"/>
            <p14:sldId id="367"/>
            <p14:sldId id="441"/>
            <p14:sldId id="377"/>
            <p14:sldId id="465"/>
            <p14:sldId id="371"/>
            <p14:sldId id="372"/>
            <p14:sldId id="442"/>
            <p14:sldId id="374"/>
            <p14:sldId id="375"/>
            <p14:sldId id="443"/>
            <p14:sldId id="427"/>
            <p14:sldId id="492"/>
            <p14:sldId id="493"/>
            <p14:sldId id="348"/>
            <p14:sldId id="349"/>
            <p14:sldId id="350"/>
            <p14:sldId id="428"/>
            <p14:sldId id="494"/>
            <p14:sldId id="520"/>
            <p14:sldId id="395"/>
            <p14:sldId id="400"/>
            <p14:sldId id="401"/>
            <p14:sldId id="449"/>
            <p14:sldId id="429"/>
            <p14:sldId id="522"/>
            <p14:sldId id="523"/>
            <p14:sldId id="524"/>
            <p14:sldId id="430"/>
            <p14:sldId id="498"/>
            <p14:sldId id="499"/>
            <p14:sldId id="378"/>
            <p14:sldId id="379"/>
            <p14:sldId id="500"/>
            <p14:sldId id="501"/>
            <p14:sldId id="267"/>
            <p14:sldId id="392"/>
            <p14:sldId id="462"/>
            <p14:sldId id="463"/>
            <p14:sldId id="337"/>
            <p14:sldId id="505"/>
            <p14:sldId id="506"/>
            <p14:sldId id="437"/>
            <p14:sldId id="526"/>
            <p14:sldId id="527"/>
            <p14:sldId id="413"/>
            <p14:sldId id="414"/>
            <p14:sldId id="482"/>
            <p14:sldId id="528"/>
            <p14:sldId id="530"/>
            <p14:sldId id="529"/>
            <p14:sldId id="531"/>
            <p14:sldId id="338"/>
            <p14:sldId id="503"/>
            <p14:sldId id="502"/>
            <p14:sldId id="416"/>
            <p14:sldId id="418"/>
            <p14:sldId id="419"/>
            <p14:sldId id="459"/>
            <p14:sldId id="420"/>
            <p14:sldId id="421"/>
            <p14:sldId id="460"/>
            <p14:sldId id="417"/>
            <p14:sldId id="415"/>
            <p14:sldId id="422"/>
            <p14:sldId id="518"/>
            <p14:sldId id="521"/>
            <p14:sldId id="452"/>
            <p14:sldId id="316"/>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eegan, Joan@DFEH" initials="KJ" lastIdx="0"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A6CA8"/>
    <a:srgbClr val="4B4B4B"/>
    <a:srgbClr val="AB7EDC"/>
    <a:srgbClr val="A069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59" autoAdjust="0"/>
    <p:restoredTop sz="86413" autoAdjust="0"/>
  </p:normalViewPr>
  <p:slideViewPr>
    <p:cSldViewPr>
      <p:cViewPr varScale="1">
        <p:scale>
          <a:sx n="95" d="100"/>
          <a:sy n="95" d="100"/>
        </p:scale>
        <p:origin x="918"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notesViewPr>
    <p:cSldViewPr>
      <p:cViewPr varScale="1">
        <p:scale>
          <a:sx n="54" d="100"/>
          <a:sy n="54" d="100"/>
        </p:scale>
        <p:origin x="2826" y="84"/>
      </p:cViewPr>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1.xml"/><Relationship Id="rId21" Type="http://schemas.openxmlformats.org/officeDocument/2006/relationships/slide" Target="slides/slide16.xml"/><Relationship Id="rId42" Type="http://schemas.openxmlformats.org/officeDocument/2006/relationships/slide" Target="slides/slide37.xml"/><Relationship Id="rId47" Type="http://schemas.openxmlformats.org/officeDocument/2006/relationships/slide" Target="slides/slide42.xml"/><Relationship Id="rId63" Type="http://schemas.openxmlformats.org/officeDocument/2006/relationships/slide" Target="slides/slide58.xml"/><Relationship Id="rId68" Type="http://schemas.openxmlformats.org/officeDocument/2006/relationships/slide" Target="slides/slide63.xml"/><Relationship Id="rId84" Type="http://schemas.openxmlformats.org/officeDocument/2006/relationships/slide" Target="slides/slide79.xml"/><Relationship Id="rId89" Type="http://schemas.openxmlformats.org/officeDocument/2006/relationships/slide" Target="slides/slide84.xml"/><Relationship Id="rId112" Type="http://schemas.openxmlformats.org/officeDocument/2006/relationships/presProps" Target="presProps.xml"/><Relationship Id="rId16" Type="http://schemas.openxmlformats.org/officeDocument/2006/relationships/slide" Target="slides/slide11.xml"/><Relationship Id="rId107" Type="http://schemas.openxmlformats.org/officeDocument/2006/relationships/slide" Target="slides/slide102.xml"/><Relationship Id="rId11" Type="http://schemas.openxmlformats.org/officeDocument/2006/relationships/slide" Target="slides/slide6.xml"/><Relationship Id="rId32" Type="http://schemas.openxmlformats.org/officeDocument/2006/relationships/slide" Target="slides/slide27.xml"/><Relationship Id="rId37" Type="http://schemas.openxmlformats.org/officeDocument/2006/relationships/slide" Target="slides/slide32.xml"/><Relationship Id="rId53" Type="http://schemas.openxmlformats.org/officeDocument/2006/relationships/slide" Target="slides/slide48.xml"/><Relationship Id="rId58" Type="http://schemas.openxmlformats.org/officeDocument/2006/relationships/slide" Target="slides/slide53.xml"/><Relationship Id="rId74" Type="http://schemas.openxmlformats.org/officeDocument/2006/relationships/slide" Target="slides/slide69.xml"/><Relationship Id="rId79" Type="http://schemas.openxmlformats.org/officeDocument/2006/relationships/slide" Target="slides/slide74.xml"/><Relationship Id="rId102" Type="http://schemas.openxmlformats.org/officeDocument/2006/relationships/slide" Target="slides/slide97.xml"/><Relationship Id="rId5" Type="http://schemas.openxmlformats.org/officeDocument/2006/relationships/slideMaster" Target="slideMasters/slideMaster1.xml"/><Relationship Id="rId90" Type="http://schemas.openxmlformats.org/officeDocument/2006/relationships/slide" Target="slides/slide85.xml"/><Relationship Id="rId95" Type="http://schemas.openxmlformats.org/officeDocument/2006/relationships/slide" Target="slides/slide90.xml"/><Relationship Id="rId22" Type="http://schemas.openxmlformats.org/officeDocument/2006/relationships/slide" Target="slides/slide17.xml"/><Relationship Id="rId27" Type="http://schemas.openxmlformats.org/officeDocument/2006/relationships/slide" Target="slides/slide22.xml"/><Relationship Id="rId43" Type="http://schemas.openxmlformats.org/officeDocument/2006/relationships/slide" Target="slides/slide38.xml"/><Relationship Id="rId48" Type="http://schemas.openxmlformats.org/officeDocument/2006/relationships/slide" Target="slides/slide43.xml"/><Relationship Id="rId64" Type="http://schemas.openxmlformats.org/officeDocument/2006/relationships/slide" Target="slides/slide59.xml"/><Relationship Id="rId69" Type="http://schemas.openxmlformats.org/officeDocument/2006/relationships/slide" Target="slides/slide64.xml"/><Relationship Id="rId113" Type="http://schemas.openxmlformats.org/officeDocument/2006/relationships/viewProps" Target="viewProps.xml"/><Relationship Id="rId80" Type="http://schemas.openxmlformats.org/officeDocument/2006/relationships/slide" Target="slides/slide75.xml"/><Relationship Id="rId85" Type="http://schemas.openxmlformats.org/officeDocument/2006/relationships/slide" Target="slides/slide80.xml"/><Relationship Id="rId12" Type="http://schemas.openxmlformats.org/officeDocument/2006/relationships/slide" Target="slides/slide7.xml"/><Relationship Id="rId17" Type="http://schemas.openxmlformats.org/officeDocument/2006/relationships/slide" Target="slides/slide12.xml"/><Relationship Id="rId33" Type="http://schemas.openxmlformats.org/officeDocument/2006/relationships/slide" Target="slides/slide28.xml"/><Relationship Id="rId38" Type="http://schemas.openxmlformats.org/officeDocument/2006/relationships/slide" Target="slides/slide33.xml"/><Relationship Id="rId59" Type="http://schemas.openxmlformats.org/officeDocument/2006/relationships/slide" Target="slides/slide54.xml"/><Relationship Id="rId103" Type="http://schemas.openxmlformats.org/officeDocument/2006/relationships/slide" Target="slides/slide98.xml"/><Relationship Id="rId108" Type="http://schemas.openxmlformats.org/officeDocument/2006/relationships/slide" Target="slides/slide103.xml"/><Relationship Id="rId54" Type="http://schemas.openxmlformats.org/officeDocument/2006/relationships/slide" Target="slides/slide49.xml"/><Relationship Id="rId70" Type="http://schemas.openxmlformats.org/officeDocument/2006/relationships/slide" Target="slides/slide65.xml"/><Relationship Id="rId75" Type="http://schemas.openxmlformats.org/officeDocument/2006/relationships/slide" Target="slides/slide70.xml"/><Relationship Id="rId91" Type="http://schemas.openxmlformats.org/officeDocument/2006/relationships/slide" Target="slides/slide86.xml"/><Relationship Id="rId96" Type="http://schemas.openxmlformats.org/officeDocument/2006/relationships/slide" Target="slides/slide91.xml"/><Relationship Id="rId1" Type="http://schemas.openxmlformats.org/officeDocument/2006/relationships/customXml" Target="../customXml/item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106" Type="http://schemas.openxmlformats.org/officeDocument/2006/relationships/slide" Target="slides/slide101.xml"/><Relationship Id="rId114" Type="http://schemas.openxmlformats.org/officeDocument/2006/relationships/theme" Target="theme/theme1.xml"/><Relationship Id="rId10" Type="http://schemas.openxmlformats.org/officeDocument/2006/relationships/slide" Target="slides/slide5.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slide" Target="slides/slide55.xml"/><Relationship Id="rId65" Type="http://schemas.openxmlformats.org/officeDocument/2006/relationships/slide" Target="slides/slide60.xml"/><Relationship Id="rId73" Type="http://schemas.openxmlformats.org/officeDocument/2006/relationships/slide" Target="slides/slide68.xml"/><Relationship Id="rId78" Type="http://schemas.openxmlformats.org/officeDocument/2006/relationships/slide" Target="slides/slide73.xml"/><Relationship Id="rId81" Type="http://schemas.openxmlformats.org/officeDocument/2006/relationships/slide" Target="slides/slide76.xml"/><Relationship Id="rId86" Type="http://schemas.openxmlformats.org/officeDocument/2006/relationships/slide" Target="slides/slide81.xml"/><Relationship Id="rId94" Type="http://schemas.openxmlformats.org/officeDocument/2006/relationships/slide" Target="slides/slide89.xml"/><Relationship Id="rId99" Type="http://schemas.openxmlformats.org/officeDocument/2006/relationships/slide" Target="slides/slide94.xml"/><Relationship Id="rId101" Type="http://schemas.openxmlformats.org/officeDocument/2006/relationships/slide" Target="slides/slide96.xml"/><Relationship Id="rId4" Type="http://schemas.openxmlformats.org/officeDocument/2006/relationships/customXml" Target="../customXml/item4.xml"/><Relationship Id="rId9" Type="http://schemas.openxmlformats.org/officeDocument/2006/relationships/slide" Target="slides/slide4.xml"/><Relationship Id="rId13" Type="http://schemas.openxmlformats.org/officeDocument/2006/relationships/slide" Target="slides/slide8.xml"/><Relationship Id="rId18" Type="http://schemas.openxmlformats.org/officeDocument/2006/relationships/slide" Target="slides/slide13.xml"/><Relationship Id="rId39" Type="http://schemas.openxmlformats.org/officeDocument/2006/relationships/slide" Target="slides/slide34.xml"/><Relationship Id="rId109" Type="http://schemas.openxmlformats.org/officeDocument/2006/relationships/notesMaster" Target="notesMasters/notesMaster1.xml"/><Relationship Id="rId34" Type="http://schemas.openxmlformats.org/officeDocument/2006/relationships/slide" Target="slides/slide29.xml"/><Relationship Id="rId50" Type="http://schemas.openxmlformats.org/officeDocument/2006/relationships/slide" Target="slides/slide45.xml"/><Relationship Id="rId55" Type="http://schemas.openxmlformats.org/officeDocument/2006/relationships/slide" Target="slides/slide50.xml"/><Relationship Id="rId76" Type="http://schemas.openxmlformats.org/officeDocument/2006/relationships/slide" Target="slides/slide71.xml"/><Relationship Id="rId97" Type="http://schemas.openxmlformats.org/officeDocument/2006/relationships/slide" Target="slides/slide92.xml"/><Relationship Id="rId104" Type="http://schemas.openxmlformats.org/officeDocument/2006/relationships/slide" Target="slides/slide99.xml"/><Relationship Id="rId7" Type="http://schemas.openxmlformats.org/officeDocument/2006/relationships/slide" Target="slides/slide2.xml"/><Relationship Id="rId71" Type="http://schemas.openxmlformats.org/officeDocument/2006/relationships/slide" Target="slides/slide66.xml"/><Relationship Id="rId92" Type="http://schemas.openxmlformats.org/officeDocument/2006/relationships/slide" Target="slides/slide87.xml"/><Relationship Id="rId2" Type="http://schemas.openxmlformats.org/officeDocument/2006/relationships/customXml" Target="../customXml/item2.xml"/><Relationship Id="rId29" Type="http://schemas.openxmlformats.org/officeDocument/2006/relationships/slide" Target="slides/slide24.xml"/><Relationship Id="rId24" Type="http://schemas.openxmlformats.org/officeDocument/2006/relationships/slide" Target="slides/slide19.xml"/><Relationship Id="rId40" Type="http://schemas.openxmlformats.org/officeDocument/2006/relationships/slide" Target="slides/slide35.xml"/><Relationship Id="rId45" Type="http://schemas.openxmlformats.org/officeDocument/2006/relationships/slide" Target="slides/slide40.xml"/><Relationship Id="rId66" Type="http://schemas.openxmlformats.org/officeDocument/2006/relationships/slide" Target="slides/slide61.xml"/><Relationship Id="rId87" Type="http://schemas.openxmlformats.org/officeDocument/2006/relationships/slide" Target="slides/slide82.xml"/><Relationship Id="rId110" Type="http://schemas.openxmlformats.org/officeDocument/2006/relationships/handoutMaster" Target="handoutMasters/handoutMaster1.xml"/><Relationship Id="rId115" Type="http://schemas.openxmlformats.org/officeDocument/2006/relationships/tableStyles" Target="tableStyles.xml"/><Relationship Id="rId61" Type="http://schemas.openxmlformats.org/officeDocument/2006/relationships/slide" Target="slides/slide56.xml"/><Relationship Id="rId82" Type="http://schemas.openxmlformats.org/officeDocument/2006/relationships/slide" Target="slides/slide77.xml"/><Relationship Id="rId19" Type="http://schemas.openxmlformats.org/officeDocument/2006/relationships/slide" Target="slides/slide14.xml"/><Relationship Id="rId14" Type="http://schemas.openxmlformats.org/officeDocument/2006/relationships/slide" Target="slides/slide9.xml"/><Relationship Id="rId30" Type="http://schemas.openxmlformats.org/officeDocument/2006/relationships/slide" Target="slides/slide25.xml"/><Relationship Id="rId35" Type="http://schemas.openxmlformats.org/officeDocument/2006/relationships/slide" Target="slides/slide30.xml"/><Relationship Id="rId56" Type="http://schemas.openxmlformats.org/officeDocument/2006/relationships/slide" Target="slides/slide51.xml"/><Relationship Id="rId77" Type="http://schemas.openxmlformats.org/officeDocument/2006/relationships/slide" Target="slides/slide72.xml"/><Relationship Id="rId100" Type="http://schemas.openxmlformats.org/officeDocument/2006/relationships/slide" Target="slides/slide95.xml"/><Relationship Id="rId105" Type="http://schemas.openxmlformats.org/officeDocument/2006/relationships/slide" Target="slides/slide100.xml"/><Relationship Id="rId8" Type="http://schemas.openxmlformats.org/officeDocument/2006/relationships/slide" Target="slides/slide3.xml"/><Relationship Id="rId51" Type="http://schemas.openxmlformats.org/officeDocument/2006/relationships/slide" Target="slides/slide46.xml"/><Relationship Id="rId72" Type="http://schemas.openxmlformats.org/officeDocument/2006/relationships/slide" Target="slides/slide67.xml"/><Relationship Id="rId93" Type="http://schemas.openxmlformats.org/officeDocument/2006/relationships/slide" Target="slides/slide88.xml"/><Relationship Id="rId98" Type="http://schemas.openxmlformats.org/officeDocument/2006/relationships/slide" Target="slides/slide93.xml"/><Relationship Id="rId3" Type="http://schemas.openxmlformats.org/officeDocument/2006/relationships/customXml" Target="../customXml/item3.xml"/><Relationship Id="rId25" Type="http://schemas.openxmlformats.org/officeDocument/2006/relationships/slide" Target="slides/slide20.xml"/><Relationship Id="rId46" Type="http://schemas.openxmlformats.org/officeDocument/2006/relationships/slide" Target="slides/slide41.xml"/><Relationship Id="rId67" Type="http://schemas.openxmlformats.org/officeDocument/2006/relationships/slide" Target="slides/slide62.xml"/><Relationship Id="rId20" Type="http://schemas.openxmlformats.org/officeDocument/2006/relationships/slide" Target="slides/slide15.xml"/><Relationship Id="rId41" Type="http://schemas.openxmlformats.org/officeDocument/2006/relationships/slide" Target="slides/slide36.xml"/><Relationship Id="rId62" Type="http://schemas.openxmlformats.org/officeDocument/2006/relationships/slide" Target="slides/slide57.xml"/><Relationship Id="rId83" Type="http://schemas.openxmlformats.org/officeDocument/2006/relationships/slide" Target="slides/slide78.xml"/><Relationship Id="rId88" Type="http://schemas.openxmlformats.org/officeDocument/2006/relationships/slide" Target="slides/slide83.xml"/><Relationship Id="rId111"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170583" cy="480388"/>
          </a:xfrm>
          <a:prstGeom prst="rect">
            <a:avLst/>
          </a:prstGeom>
        </p:spPr>
        <p:txBody>
          <a:bodyPr vert="horz" lIns="94851" tIns="47425" rIns="94851" bIns="47425" rtlCol="0"/>
          <a:lstStyle>
            <a:lvl1pPr algn="l">
              <a:defRPr sz="1200"/>
            </a:lvl1pPr>
          </a:lstStyle>
          <a:p>
            <a:endParaRPr lang="en-US" dirty="0"/>
          </a:p>
        </p:txBody>
      </p:sp>
      <p:sp>
        <p:nvSpPr>
          <p:cNvPr id="4" name="Footer Placeholder 3"/>
          <p:cNvSpPr>
            <a:spLocks noGrp="1"/>
          </p:cNvSpPr>
          <p:nvPr>
            <p:ph type="ftr" sz="quarter" idx="2"/>
          </p:nvPr>
        </p:nvSpPr>
        <p:spPr>
          <a:xfrm>
            <a:off x="1" y="9119173"/>
            <a:ext cx="3170583" cy="480388"/>
          </a:xfrm>
          <a:prstGeom prst="rect">
            <a:avLst/>
          </a:prstGeom>
        </p:spPr>
        <p:txBody>
          <a:bodyPr vert="horz" lIns="94851" tIns="47425" rIns="94851" bIns="47425" rtlCol="0" anchor="b"/>
          <a:lstStyle>
            <a:lvl1pPr algn="l">
              <a:defRPr sz="1200"/>
            </a:lvl1pPr>
          </a:lstStyle>
          <a:p>
            <a:endParaRPr lang="en-US" dirty="0"/>
          </a:p>
        </p:txBody>
      </p:sp>
      <p:sp>
        <p:nvSpPr>
          <p:cNvPr id="5" name="Slide Number Placeholder 4"/>
          <p:cNvSpPr>
            <a:spLocks noGrp="1"/>
          </p:cNvSpPr>
          <p:nvPr>
            <p:ph type="sldNum" sz="quarter" idx="3"/>
          </p:nvPr>
        </p:nvSpPr>
        <p:spPr>
          <a:xfrm>
            <a:off x="4142962" y="9119173"/>
            <a:ext cx="3170583" cy="480388"/>
          </a:xfrm>
          <a:prstGeom prst="rect">
            <a:avLst/>
          </a:prstGeom>
        </p:spPr>
        <p:txBody>
          <a:bodyPr vert="horz" lIns="94851" tIns="47425" rIns="94851" bIns="47425" rtlCol="0" anchor="b"/>
          <a:lstStyle>
            <a:lvl1pPr algn="r">
              <a:defRPr sz="1200"/>
            </a:lvl1pPr>
          </a:lstStyle>
          <a:p>
            <a:fld id="{893B4BF4-0956-4F59-BD63-FFD0FCA95117}" type="slidenum">
              <a:rPr lang="en-US" smtClean="0"/>
              <a:pPr/>
              <a:t>‹#›</a:t>
            </a:fld>
            <a:endParaRPr lang="en-US" dirty="0"/>
          </a:p>
        </p:txBody>
      </p:sp>
    </p:spTree>
    <p:extLst>
      <p:ext uri="{BB962C8B-B14F-4D97-AF65-F5344CB8AC3E}">
        <p14:creationId xmlns:p14="http://schemas.microsoft.com/office/powerpoint/2010/main" val="8699437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53" tIns="48327" rIns="96653" bIns="48327" rtlCol="0"/>
          <a:lstStyle>
            <a:lvl1pPr algn="l">
              <a:defRPr sz="12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53" tIns="48327" rIns="96653" bIns="48327" rtlCol="0"/>
          <a:lstStyle>
            <a:lvl1pPr algn="r">
              <a:defRPr sz="1200"/>
            </a:lvl1pPr>
          </a:lstStyle>
          <a:p>
            <a:fld id="{AA18F240-AA1C-4CE7-8CF2-C7A77A476060}" type="datetimeFigureOut">
              <a:rPr lang="en-US" smtClean="0"/>
              <a:pPr/>
              <a:t>11/20/2018</a:t>
            </a:fld>
            <a:endParaRPr lang="en-US" dirty="0"/>
          </a:p>
        </p:txBody>
      </p:sp>
      <p:sp>
        <p:nvSpPr>
          <p:cNvPr id="4" name="Slide Image Placeholder 3"/>
          <p:cNvSpPr>
            <a:spLocks noGrp="1" noRot="1" noChangeAspect="1"/>
          </p:cNvSpPr>
          <p:nvPr>
            <p:ph type="sldImg" idx="2"/>
          </p:nvPr>
        </p:nvSpPr>
        <p:spPr>
          <a:xfrm>
            <a:off x="1257300" y="719138"/>
            <a:ext cx="4800600" cy="3600450"/>
          </a:xfrm>
          <a:prstGeom prst="rect">
            <a:avLst/>
          </a:prstGeom>
          <a:noFill/>
          <a:ln w="12700">
            <a:solidFill>
              <a:prstClr val="black"/>
            </a:solidFill>
          </a:ln>
        </p:spPr>
        <p:txBody>
          <a:bodyPr vert="horz" lIns="96653" tIns="48327" rIns="96653" bIns="48327"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53" tIns="48327" rIns="96653" bIns="4832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53" tIns="48327" rIns="96653" bIns="48327" rtlCol="0" anchor="b"/>
          <a:lstStyle>
            <a:lvl1pPr algn="l">
              <a:defRPr sz="12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53" tIns="48327" rIns="96653" bIns="48327" rtlCol="0" anchor="b"/>
          <a:lstStyle>
            <a:lvl1pPr algn="r">
              <a:defRPr sz="1200"/>
            </a:lvl1pPr>
          </a:lstStyle>
          <a:p>
            <a:fld id="{E5C44409-2001-4CAA-BF3B-17B2E63B264D}" type="slidenum">
              <a:rPr lang="en-US" smtClean="0"/>
              <a:pPr/>
              <a:t>‹#›</a:t>
            </a:fld>
            <a:endParaRPr lang="en-US" dirty="0"/>
          </a:p>
        </p:txBody>
      </p:sp>
    </p:spTree>
    <p:extLst>
      <p:ext uri="{BB962C8B-B14F-4D97-AF65-F5344CB8AC3E}">
        <p14:creationId xmlns:p14="http://schemas.microsoft.com/office/powerpoint/2010/main" val="3706556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C44409-2001-4CAA-BF3B-17B2E63B264D}" type="slidenum">
              <a:rPr lang="en-US" smtClean="0"/>
              <a:pPr/>
              <a:t>1</a:t>
            </a:fld>
            <a:endParaRPr lang="en-US" dirty="0"/>
          </a:p>
        </p:txBody>
      </p:sp>
    </p:spTree>
    <p:extLst>
      <p:ext uri="{BB962C8B-B14F-4D97-AF65-F5344CB8AC3E}">
        <p14:creationId xmlns:p14="http://schemas.microsoft.com/office/powerpoint/2010/main" val="33970370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C44409-2001-4CAA-BF3B-17B2E63B264D}" type="slidenum">
              <a:rPr lang="en-US" smtClean="0"/>
              <a:pPr/>
              <a:t>10</a:t>
            </a:fld>
            <a:endParaRPr lang="en-US" dirty="0"/>
          </a:p>
        </p:txBody>
      </p:sp>
    </p:spTree>
    <p:extLst>
      <p:ext uri="{BB962C8B-B14F-4D97-AF65-F5344CB8AC3E}">
        <p14:creationId xmlns:p14="http://schemas.microsoft.com/office/powerpoint/2010/main" val="15687781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C44409-2001-4CAA-BF3B-17B2E63B264D}" type="slidenum">
              <a:rPr lang="en-US" smtClean="0"/>
              <a:pPr/>
              <a:t>11</a:t>
            </a:fld>
            <a:endParaRPr lang="en-US" dirty="0"/>
          </a:p>
        </p:txBody>
      </p:sp>
    </p:spTree>
    <p:extLst>
      <p:ext uri="{BB962C8B-B14F-4D97-AF65-F5344CB8AC3E}">
        <p14:creationId xmlns:p14="http://schemas.microsoft.com/office/powerpoint/2010/main" val="38934016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10"/>
          </p:nvPr>
        </p:nvSpPr>
        <p:spPr/>
        <p:txBody>
          <a:bodyPr/>
          <a:lstStyle/>
          <a:p>
            <a:fld id="{075FC1D3-5FFD-4C4E-A612-D4C8F680F230}" type="slidenum">
              <a:rPr lang="en-US" smtClean="0"/>
              <a:pPr/>
              <a:t>12</a:t>
            </a:fld>
            <a:endParaRPr lang="en-US" dirty="0"/>
          </a:p>
        </p:txBody>
      </p:sp>
    </p:spTree>
    <p:extLst>
      <p:ext uri="{BB962C8B-B14F-4D97-AF65-F5344CB8AC3E}">
        <p14:creationId xmlns:p14="http://schemas.microsoft.com/office/powerpoint/2010/main" val="4830422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C44409-2001-4CAA-BF3B-17B2E63B264D}" type="slidenum">
              <a:rPr lang="en-US" smtClean="0"/>
              <a:pPr/>
              <a:t>13</a:t>
            </a:fld>
            <a:endParaRPr lang="en-US" dirty="0"/>
          </a:p>
        </p:txBody>
      </p:sp>
    </p:spTree>
    <p:extLst>
      <p:ext uri="{BB962C8B-B14F-4D97-AF65-F5344CB8AC3E}">
        <p14:creationId xmlns:p14="http://schemas.microsoft.com/office/powerpoint/2010/main" val="38015581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C44409-2001-4CAA-BF3B-17B2E63B264D}" type="slidenum">
              <a:rPr lang="en-US" smtClean="0"/>
              <a:pPr/>
              <a:t>14</a:t>
            </a:fld>
            <a:endParaRPr lang="en-US" dirty="0"/>
          </a:p>
        </p:txBody>
      </p:sp>
    </p:spTree>
    <p:extLst>
      <p:ext uri="{BB962C8B-B14F-4D97-AF65-F5344CB8AC3E}">
        <p14:creationId xmlns:p14="http://schemas.microsoft.com/office/powerpoint/2010/main" val="19000891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5C44409-2001-4CAA-BF3B-17B2E63B264D}" type="slidenum">
              <a:rPr lang="en-US" smtClean="0"/>
              <a:pPr/>
              <a:t>15</a:t>
            </a:fld>
            <a:endParaRPr lang="en-US" dirty="0"/>
          </a:p>
        </p:txBody>
      </p:sp>
    </p:spTree>
    <p:extLst>
      <p:ext uri="{BB962C8B-B14F-4D97-AF65-F5344CB8AC3E}">
        <p14:creationId xmlns:p14="http://schemas.microsoft.com/office/powerpoint/2010/main" val="248012615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C44409-2001-4CAA-BF3B-17B2E63B264D}" type="slidenum">
              <a:rPr lang="en-US" smtClean="0"/>
              <a:pPr/>
              <a:t>16</a:t>
            </a:fld>
            <a:endParaRPr lang="en-US" dirty="0"/>
          </a:p>
        </p:txBody>
      </p:sp>
    </p:spTree>
    <p:extLst>
      <p:ext uri="{BB962C8B-B14F-4D97-AF65-F5344CB8AC3E}">
        <p14:creationId xmlns:p14="http://schemas.microsoft.com/office/powerpoint/2010/main" val="171564254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48507" rtl="0" eaLnBrk="1" fontAlgn="auto" latinLnBrk="0" hangingPunct="1">
              <a:lnSpc>
                <a:spcPct val="100000"/>
              </a:lnSpc>
              <a:spcBef>
                <a:spcPts val="0"/>
              </a:spcBef>
              <a:spcAft>
                <a:spcPts val="0"/>
              </a:spcAft>
              <a:buClrTx/>
              <a:buSzTx/>
              <a:buFontTx/>
              <a:buNone/>
              <a:tabLst/>
              <a:defRPr/>
            </a:pPr>
            <a:endParaRPr lang="en-US" i="1" dirty="0">
              <a:solidFill>
                <a:srgbClr val="7030A0"/>
              </a:solidFill>
            </a:endParaRPr>
          </a:p>
        </p:txBody>
      </p:sp>
      <p:sp>
        <p:nvSpPr>
          <p:cNvPr id="4" name="Slide Number Placeholder 3"/>
          <p:cNvSpPr>
            <a:spLocks noGrp="1"/>
          </p:cNvSpPr>
          <p:nvPr>
            <p:ph type="sldNum" sz="quarter" idx="10"/>
          </p:nvPr>
        </p:nvSpPr>
        <p:spPr/>
        <p:txBody>
          <a:bodyPr/>
          <a:lstStyle/>
          <a:p>
            <a:fld id="{E5C44409-2001-4CAA-BF3B-17B2E63B264D}" type="slidenum">
              <a:rPr lang="en-US" smtClean="0"/>
              <a:pPr/>
              <a:t>17</a:t>
            </a:fld>
            <a:endParaRPr lang="en-US" dirty="0"/>
          </a:p>
        </p:txBody>
      </p:sp>
    </p:spTree>
    <p:extLst>
      <p:ext uri="{BB962C8B-B14F-4D97-AF65-F5344CB8AC3E}">
        <p14:creationId xmlns:p14="http://schemas.microsoft.com/office/powerpoint/2010/main" val="788147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C44409-2001-4CAA-BF3B-17B2E63B264D}" type="slidenum">
              <a:rPr lang="en-US" smtClean="0"/>
              <a:pPr/>
              <a:t>18</a:t>
            </a:fld>
            <a:endParaRPr lang="en-US" dirty="0"/>
          </a:p>
        </p:txBody>
      </p:sp>
    </p:spTree>
    <p:extLst>
      <p:ext uri="{BB962C8B-B14F-4D97-AF65-F5344CB8AC3E}">
        <p14:creationId xmlns:p14="http://schemas.microsoft.com/office/powerpoint/2010/main" val="23348010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C44409-2001-4CAA-BF3B-17B2E63B264D}" type="slidenum">
              <a:rPr lang="en-US" smtClean="0"/>
              <a:pPr/>
              <a:t>19</a:t>
            </a:fld>
            <a:endParaRPr lang="en-US" dirty="0"/>
          </a:p>
        </p:txBody>
      </p:sp>
    </p:spTree>
    <p:extLst>
      <p:ext uri="{BB962C8B-B14F-4D97-AF65-F5344CB8AC3E}">
        <p14:creationId xmlns:p14="http://schemas.microsoft.com/office/powerpoint/2010/main" val="18183919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C44409-2001-4CAA-BF3B-17B2E63B264D}" type="slidenum">
              <a:rPr lang="en-US" smtClean="0"/>
              <a:pPr/>
              <a:t>2</a:t>
            </a:fld>
            <a:endParaRPr lang="en-US" dirty="0"/>
          </a:p>
        </p:txBody>
      </p:sp>
    </p:spTree>
    <p:extLst>
      <p:ext uri="{BB962C8B-B14F-4D97-AF65-F5344CB8AC3E}">
        <p14:creationId xmlns:p14="http://schemas.microsoft.com/office/powerpoint/2010/main" val="205441408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C44409-2001-4CAA-BF3B-17B2E63B264D}" type="slidenum">
              <a:rPr lang="en-US" smtClean="0"/>
              <a:pPr/>
              <a:t>20</a:t>
            </a:fld>
            <a:endParaRPr lang="en-US" dirty="0"/>
          </a:p>
        </p:txBody>
      </p:sp>
    </p:spTree>
    <p:extLst>
      <p:ext uri="{BB962C8B-B14F-4D97-AF65-F5344CB8AC3E}">
        <p14:creationId xmlns:p14="http://schemas.microsoft.com/office/powerpoint/2010/main" val="223657794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E5C44409-2001-4CAA-BF3B-17B2E63B264D}" type="slidenum">
              <a:rPr lang="en-US" smtClean="0"/>
              <a:pPr/>
              <a:t>21</a:t>
            </a:fld>
            <a:endParaRPr lang="en-US" dirty="0"/>
          </a:p>
        </p:txBody>
      </p:sp>
    </p:spTree>
    <p:extLst>
      <p:ext uri="{BB962C8B-B14F-4D97-AF65-F5344CB8AC3E}">
        <p14:creationId xmlns:p14="http://schemas.microsoft.com/office/powerpoint/2010/main" val="276296412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C44409-2001-4CAA-BF3B-17B2E63B264D}" type="slidenum">
              <a:rPr lang="en-US" smtClean="0"/>
              <a:pPr/>
              <a:t>22</a:t>
            </a:fld>
            <a:endParaRPr lang="en-US" dirty="0"/>
          </a:p>
        </p:txBody>
      </p:sp>
    </p:spTree>
    <p:extLst>
      <p:ext uri="{BB962C8B-B14F-4D97-AF65-F5344CB8AC3E}">
        <p14:creationId xmlns:p14="http://schemas.microsoft.com/office/powerpoint/2010/main" val="198443459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C44409-2001-4CAA-BF3B-17B2E63B264D}" type="slidenum">
              <a:rPr lang="en-US" smtClean="0"/>
              <a:pPr/>
              <a:t>23</a:t>
            </a:fld>
            <a:endParaRPr lang="en-US" dirty="0"/>
          </a:p>
        </p:txBody>
      </p:sp>
    </p:spTree>
    <p:extLst>
      <p:ext uri="{BB962C8B-B14F-4D97-AF65-F5344CB8AC3E}">
        <p14:creationId xmlns:p14="http://schemas.microsoft.com/office/powerpoint/2010/main" val="203068547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C44409-2001-4CAA-BF3B-17B2E63B264D}" type="slidenum">
              <a:rPr lang="en-US" smtClean="0"/>
              <a:pPr/>
              <a:t>24</a:t>
            </a:fld>
            <a:endParaRPr lang="en-US" dirty="0"/>
          </a:p>
        </p:txBody>
      </p:sp>
    </p:spTree>
    <p:extLst>
      <p:ext uri="{BB962C8B-B14F-4D97-AF65-F5344CB8AC3E}">
        <p14:creationId xmlns:p14="http://schemas.microsoft.com/office/powerpoint/2010/main" val="110830834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5C44409-2001-4CAA-BF3B-17B2E63B264D}" type="slidenum">
              <a:rPr lang="en-US" smtClean="0"/>
              <a:pPr/>
              <a:t>25</a:t>
            </a:fld>
            <a:endParaRPr lang="en-US" dirty="0"/>
          </a:p>
        </p:txBody>
      </p:sp>
    </p:spTree>
    <p:extLst>
      <p:ext uri="{BB962C8B-B14F-4D97-AF65-F5344CB8AC3E}">
        <p14:creationId xmlns:p14="http://schemas.microsoft.com/office/powerpoint/2010/main" val="329986282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C44409-2001-4CAA-BF3B-17B2E63B264D}" type="slidenum">
              <a:rPr lang="en-US" smtClean="0"/>
              <a:pPr/>
              <a:t>26</a:t>
            </a:fld>
            <a:endParaRPr lang="en-US" dirty="0"/>
          </a:p>
        </p:txBody>
      </p:sp>
    </p:spTree>
    <p:extLst>
      <p:ext uri="{BB962C8B-B14F-4D97-AF65-F5344CB8AC3E}">
        <p14:creationId xmlns:p14="http://schemas.microsoft.com/office/powerpoint/2010/main" val="425306888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0" baseline="0" dirty="0"/>
          </a:p>
        </p:txBody>
      </p:sp>
      <p:sp>
        <p:nvSpPr>
          <p:cNvPr id="4" name="Slide Number Placeholder 3"/>
          <p:cNvSpPr>
            <a:spLocks noGrp="1"/>
          </p:cNvSpPr>
          <p:nvPr>
            <p:ph type="sldNum" sz="quarter" idx="10"/>
          </p:nvPr>
        </p:nvSpPr>
        <p:spPr/>
        <p:txBody>
          <a:bodyPr/>
          <a:lstStyle/>
          <a:p>
            <a:fld id="{E5C44409-2001-4CAA-BF3B-17B2E63B264D}" type="slidenum">
              <a:rPr lang="en-US" smtClean="0"/>
              <a:pPr/>
              <a:t>27</a:t>
            </a:fld>
            <a:endParaRPr lang="en-US" dirty="0"/>
          </a:p>
        </p:txBody>
      </p:sp>
    </p:spTree>
    <p:extLst>
      <p:ext uri="{BB962C8B-B14F-4D97-AF65-F5344CB8AC3E}">
        <p14:creationId xmlns:p14="http://schemas.microsoft.com/office/powerpoint/2010/main" val="268416008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E5C44409-2001-4CAA-BF3B-17B2E63B264D}" type="slidenum">
              <a:rPr lang="en-US" smtClean="0"/>
              <a:pPr/>
              <a:t>28</a:t>
            </a:fld>
            <a:endParaRPr lang="en-US" dirty="0"/>
          </a:p>
        </p:txBody>
      </p:sp>
    </p:spTree>
    <p:extLst>
      <p:ext uri="{BB962C8B-B14F-4D97-AF65-F5344CB8AC3E}">
        <p14:creationId xmlns:p14="http://schemas.microsoft.com/office/powerpoint/2010/main" val="77880680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p:txBody>
      </p:sp>
      <p:sp>
        <p:nvSpPr>
          <p:cNvPr id="4" name="Slide Number Placeholder 3"/>
          <p:cNvSpPr>
            <a:spLocks noGrp="1"/>
          </p:cNvSpPr>
          <p:nvPr>
            <p:ph type="sldNum" sz="quarter" idx="10"/>
          </p:nvPr>
        </p:nvSpPr>
        <p:spPr/>
        <p:txBody>
          <a:bodyPr/>
          <a:lstStyle/>
          <a:p>
            <a:fld id="{075FC1D3-5FFD-4C4E-A612-D4C8F680F230}" type="slidenum">
              <a:rPr lang="en-US" smtClean="0"/>
              <a:pPr/>
              <a:t>29</a:t>
            </a:fld>
            <a:endParaRPr lang="en-US" dirty="0"/>
          </a:p>
        </p:txBody>
      </p:sp>
    </p:spTree>
    <p:extLst>
      <p:ext uri="{BB962C8B-B14F-4D97-AF65-F5344CB8AC3E}">
        <p14:creationId xmlns:p14="http://schemas.microsoft.com/office/powerpoint/2010/main" val="40516422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C44409-2001-4CAA-BF3B-17B2E63B264D}" type="slidenum">
              <a:rPr lang="en-US" smtClean="0"/>
              <a:pPr/>
              <a:t>3</a:t>
            </a:fld>
            <a:endParaRPr lang="en-US" dirty="0"/>
          </a:p>
        </p:txBody>
      </p:sp>
    </p:spTree>
    <p:extLst>
      <p:ext uri="{BB962C8B-B14F-4D97-AF65-F5344CB8AC3E}">
        <p14:creationId xmlns:p14="http://schemas.microsoft.com/office/powerpoint/2010/main" val="232948261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5FC1D3-5FFD-4C4E-A612-D4C8F680F230}" type="slidenum">
              <a:rPr lang="en-US" smtClean="0"/>
              <a:pPr/>
              <a:t>30</a:t>
            </a:fld>
            <a:endParaRPr lang="en-US" dirty="0"/>
          </a:p>
        </p:txBody>
      </p:sp>
    </p:spTree>
    <p:extLst>
      <p:ext uri="{BB962C8B-B14F-4D97-AF65-F5344CB8AC3E}">
        <p14:creationId xmlns:p14="http://schemas.microsoft.com/office/powerpoint/2010/main" val="252766635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5FC1D3-5FFD-4C4E-A612-D4C8F680F230}" type="slidenum">
              <a:rPr lang="en-US" smtClean="0"/>
              <a:pPr/>
              <a:t>31</a:t>
            </a:fld>
            <a:endParaRPr lang="en-US" dirty="0"/>
          </a:p>
        </p:txBody>
      </p:sp>
    </p:spTree>
    <p:extLst>
      <p:ext uri="{BB962C8B-B14F-4D97-AF65-F5344CB8AC3E}">
        <p14:creationId xmlns:p14="http://schemas.microsoft.com/office/powerpoint/2010/main" val="158067448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C44409-2001-4CAA-BF3B-17B2E63B264D}" type="slidenum">
              <a:rPr lang="en-US" smtClean="0"/>
              <a:pPr/>
              <a:t>32</a:t>
            </a:fld>
            <a:endParaRPr lang="en-US" dirty="0"/>
          </a:p>
        </p:txBody>
      </p:sp>
    </p:spTree>
    <p:extLst>
      <p:ext uri="{BB962C8B-B14F-4D97-AF65-F5344CB8AC3E}">
        <p14:creationId xmlns:p14="http://schemas.microsoft.com/office/powerpoint/2010/main" val="148966038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0" dirty="0"/>
          </a:p>
        </p:txBody>
      </p:sp>
      <p:sp>
        <p:nvSpPr>
          <p:cNvPr id="4" name="Slide Number Placeholder 3"/>
          <p:cNvSpPr>
            <a:spLocks noGrp="1"/>
          </p:cNvSpPr>
          <p:nvPr>
            <p:ph type="sldNum" sz="quarter" idx="10"/>
          </p:nvPr>
        </p:nvSpPr>
        <p:spPr/>
        <p:txBody>
          <a:bodyPr/>
          <a:lstStyle/>
          <a:p>
            <a:fld id="{E5C44409-2001-4CAA-BF3B-17B2E63B264D}" type="slidenum">
              <a:rPr lang="en-US" smtClean="0"/>
              <a:pPr/>
              <a:t>33</a:t>
            </a:fld>
            <a:endParaRPr lang="en-US" dirty="0"/>
          </a:p>
        </p:txBody>
      </p:sp>
    </p:spTree>
    <p:extLst>
      <p:ext uri="{BB962C8B-B14F-4D97-AF65-F5344CB8AC3E}">
        <p14:creationId xmlns:p14="http://schemas.microsoft.com/office/powerpoint/2010/main" val="213853508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C44409-2001-4CAA-BF3B-17B2E63B264D}" type="slidenum">
              <a:rPr lang="en-US" smtClean="0"/>
              <a:pPr/>
              <a:t>34</a:t>
            </a:fld>
            <a:endParaRPr lang="en-US" dirty="0"/>
          </a:p>
        </p:txBody>
      </p:sp>
    </p:spTree>
    <p:extLst>
      <p:ext uri="{BB962C8B-B14F-4D97-AF65-F5344CB8AC3E}">
        <p14:creationId xmlns:p14="http://schemas.microsoft.com/office/powerpoint/2010/main" val="175511088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C44409-2001-4CAA-BF3B-17B2E63B264D}" type="slidenum">
              <a:rPr lang="en-US" smtClean="0"/>
              <a:pPr/>
              <a:t>35</a:t>
            </a:fld>
            <a:endParaRPr lang="en-US" dirty="0"/>
          </a:p>
        </p:txBody>
      </p:sp>
    </p:spTree>
    <p:extLst>
      <p:ext uri="{BB962C8B-B14F-4D97-AF65-F5344CB8AC3E}">
        <p14:creationId xmlns:p14="http://schemas.microsoft.com/office/powerpoint/2010/main" val="214484540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C44409-2001-4CAA-BF3B-17B2E63B264D}" type="slidenum">
              <a:rPr lang="en-US" smtClean="0"/>
              <a:pPr/>
              <a:t>36</a:t>
            </a:fld>
            <a:endParaRPr lang="en-US" dirty="0"/>
          </a:p>
        </p:txBody>
      </p:sp>
    </p:spTree>
    <p:extLst>
      <p:ext uri="{BB962C8B-B14F-4D97-AF65-F5344CB8AC3E}">
        <p14:creationId xmlns:p14="http://schemas.microsoft.com/office/powerpoint/2010/main" val="345223097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5C44409-2001-4CAA-BF3B-17B2E63B264D}" type="slidenum">
              <a:rPr lang="en-US" smtClean="0"/>
              <a:pPr/>
              <a:t>37</a:t>
            </a:fld>
            <a:endParaRPr lang="en-US" dirty="0"/>
          </a:p>
        </p:txBody>
      </p:sp>
    </p:spTree>
    <p:extLst>
      <p:ext uri="{BB962C8B-B14F-4D97-AF65-F5344CB8AC3E}">
        <p14:creationId xmlns:p14="http://schemas.microsoft.com/office/powerpoint/2010/main" val="348594196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8507">
              <a:defRPr/>
            </a:pPr>
            <a:endParaRPr lang="en-US" b="0" i="0" dirty="0"/>
          </a:p>
        </p:txBody>
      </p:sp>
      <p:sp>
        <p:nvSpPr>
          <p:cNvPr id="4" name="Slide Number Placeholder 3"/>
          <p:cNvSpPr>
            <a:spLocks noGrp="1"/>
          </p:cNvSpPr>
          <p:nvPr>
            <p:ph type="sldNum" sz="quarter" idx="10"/>
          </p:nvPr>
        </p:nvSpPr>
        <p:spPr/>
        <p:txBody>
          <a:bodyPr/>
          <a:lstStyle/>
          <a:p>
            <a:fld id="{E5C44409-2001-4CAA-BF3B-17B2E63B264D}" type="slidenum">
              <a:rPr lang="en-US" smtClean="0"/>
              <a:pPr/>
              <a:t>38</a:t>
            </a:fld>
            <a:endParaRPr lang="en-US" dirty="0"/>
          </a:p>
        </p:txBody>
      </p:sp>
    </p:spTree>
    <p:extLst>
      <p:ext uri="{BB962C8B-B14F-4D97-AF65-F5344CB8AC3E}">
        <p14:creationId xmlns:p14="http://schemas.microsoft.com/office/powerpoint/2010/main" val="45273392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C44409-2001-4CAA-BF3B-17B2E63B264D}" type="slidenum">
              <a:rPr lang="en-US" smtClean="0"/>
              <a:pPr/>
              <a:t>39</a:t>
            </a:fld>
            <a:endParaRPr lang="en-US" dirty="0"/>
          </a:p>
        </p:txBody>
      </p:sp>
    </p:spTree>
    <p:extLst>
      <p:ext uri="{BB962C8B-B14F-4D97-AF65-F5344CB8AC3E}">
        <p14:creationId xmlns:p14="http://schemas.microsoft.com/office/powerpoint/2010/main" val="41320286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C44409-2001-4CAA-BF3B-17B2E63B264D}" type="slidenum">
              <a:rPr lang="en-US" smtClean="0"/>
              <a:pPr/>
              <a:t>4</a:t>
            </a:fld>
            <a:endParaRPr lang="en-US" dirty="0"/>
          </a:p>
        </p:txBody>
      </p:sp>
    </p:spTree>
    <p:extLst>
      <p:ext uri="{BB962C8B-B14F-4D97-AF65-F5344CB8AC3E}">
        <p14:creationId xmlns:p14="http://schemas.microsoft.com/office/powerpoint/2010/main" val="292759484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C44409-2001-4CAA-BF3B-17B2E63B264D}" type="slidenum">
              <a:rPr lang="en-US" smtClean="0"/>
              <a:pPr/>
              <a:t>40</a:t>
            </a:fld>
            <a:endParaRPr lang="en-US" dirty="0"/>
          </a:p>
        </p:txBody>
      </p:sp>
    </p:spTree>
    <p:extLst>
      <p:ext uri="{BB962C8B-B14F-4D97-AF65-F5344CB8AC3E}">
        <p14:creationId xmlns:p14="http://schemas.microsoft.com/office/powerpoint/2010/main" val="32726603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E5C44409-2001-4CAA-BF3B-17B2E63B264D}" type="slidenum">
              <a:rPr lang="en-US" smtClean="0"/>
              <a:pPr/>
              <a:t>41</a:t>
            </a:fld>
            <a:endParaRPr lang="en-US" dirty="0"/>
          </a:p>
        </p:txBody>
      </p:sp>
    </p:spTree>
    <p:extLst>
      <p:ext uri="{BB962C8B-B14F-4D97-AF65-F5344CB8AC3E}">
        <p14:creationId xmlns:p14="http://schemas.microsoft.com/office/powerpoint/2010/main" val="366611650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5C44409-2001-4CAA-BF3B-17B2E63B264D}" type="slidenum">
              <a:rPr lang="en-US" smtClean="0"/>
              <a:pPr/>
              <a:t>42</a:t>
            </a:fld>
            <a:endParaRPr lang="en-US" dirty="0"/>
          </a:p>
        </p:txBody>
      </p:sp>
    </p:spTree>
    <p:extLst>
      <p:ext uri="{BB962C8B-B14F-4D97-AF65-F5344CB8AC3E}">
        <p14:creationId xmlns:p14="http://schemas.microsoft.com/office/powerpoint/2010/main" val="98737300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C44409-2001-4CAA-BF3B-17B2E63B264D}" type="slidenum">
              <a:rPr lang="en-US" smtClean="0"/>
              <a:pPr/>
              <a:t>43</a:t>
            </a:fld>
            <a:endParaRPr lang="en-US" dirty="0"/>
          </a:p>
        </p:txBody>
      </p:sp>
    </p:spTree>
    <p:extLst>
      <p:ext uri="{BB962C8B-B14F-4D97-AF65-F5344CB8AC3E}">
        <p14:creationId xmlns:p14="http://schemas.microsoft.com/office/powerpoint/2010/main" val="259998922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C44409-2001-4CAA-BF3B-17B2E63B264D}" type="slidenum">
              <a:rPr lang="en-US" smtClean="0"/>
              <a:pPr/>
              <a:t>44</a:t>
            </a:fld>
            <a:endParaRPr lang="en-US" dirty="0"/>
          </a:p>
        </p:txBody>
      </p:sp>
    </p:spTree>
    <p:extLst>
      <p:ext uri="{BB962C8B-B14F-4D97-AF65-F5344CB8AC3E}">
        <p14:creationId xmlns:p14="http://schemas.microsoft.com/office/powerpoint/2010/main" val="420092790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5C44409-2001-4CAA-BF3B-17B2E63B264D}" type="slidenum">
              <a:rPr lang="en-US" smtClean="0"/>
              <a:pPr/>
              <a:t>45</a:t>
            </a:fld>
            <a:endParaRPr lang="en-US" dirty="0"/>
          </a:p>
        </p:txBody>
      </p:sp>
    </p:spTree>
    <p:extLst>
      <p:ext uri="{BB962C8B-B14F-4D97-AF65-F5344CB8AC3E}">
        <p14:creationId xmlns:p14="http://schemas.microsoft.com/office/powerpoint/2010/main" val="245326106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C44409-2001-4CAA-BF3B-17B2E63B264D}" type="slidenum">
              <a:rPr lang="en-US" smtClean="0"/>
              <a:pPr/>
              <a:t>46</a:t>
            </a:fld>
            <a:endParaRPr lang="en-US" dirty="0"/>
          </a:p>
        </p:txBody>
      </p:sp>
    </p:spTree>
    <p:extLst>
      <p:ext uri="{BB962C8B-B14F-4D97-AF65-F5344CB8AC3E}">
        <p14:creationId xmlns:p14="http://schemas.microsoft.com/office/powerpoint/2010/main" val="884641670"/>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5C44409-2001-4CAA-BF3B-17B2E63B264D}" type="slidenum">
              <a:rPr lang="en-US" smtClean="0"/>
              <a:pPr/>
              <a:t>47</a:t>
            </a:fld>
            <a:endParaRPr lang="en-US" dirty="0"/>
          </a:p>
        </p:txBody>
      </p:sp>
    </p:spTree>
    <p:extLst>
      <p:ext uri="{BB962C8B-B14F-4D97-AF65-F5344CB8AC3E}">
        <p14:creationId xmlns:p14="http://schemas.microsoft.com/office/powerpoint/2010/main" val="2884455637"/>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5C44409-2001-4CAA-BF3B-17B2E63B264D}" type="slidenum">
              <a:rPr lang="en-US" smtClean="0"/>
              <a:pPr/>
              <a:t>48</a:t>
            </a:fld>
            <a:endParaRPr lang="en-US" dirty="0"/>
          </a:p>
        </p:txBody>
      </p:sp>
    </p:spTree>
    <p:extLst>
      <p:ext uri="{BB962C8B-B14F-4D97-AF65-F5344CB8AC3E}">
        <p14:creationId xmlns:p14="http://schemas.microsoft.com/office/powerpoint/2010/main" val="2732634343"/>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C44409-2001-4CAA-BF3B-17B2E63B264D}" type="slidenum">
              <a:rPr lang="en-US" smtClean="0"/>
              <a:pPr/>
              <a:t>49</a:t>
            </a:fld>
            <a:endParaRPr lang="en-US" dirty="0"/>
          </a:p>
        </p:txBody>
      </p:sp>
    </p:spTree>
    <p:extLst>
      <p:ext uri="{BB962C8B-B14F-4D97-AF65-F5344CB8AC3E}">
        <p14:creationId xmlns:p14="http://schemas.microsoft.com/office/powerpoint/2010/main" val="11448873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C44409-2001-4CAA-BF3B-17B2E63B264D}" type="slidenum">
              <a:rPr lang="en-US" smtClean="0"/>
              <a:pPr/>
              <a:t>5</a:t>
            </a:fld>
            <a:endParaRPr lang="en-US" dirty="0"/>
          </a:p>
        </p:txBody>
      </p:sp>
    </p:spTree>
    <p:extLst>
      <p:ext uri="{BB962C8B-B14F-4D97-AF65-F5344CB8AC3E}">
        <p14:creationId xmlns:p14="http://schemas.microsoft.com/office/powerpoint/2010/main" val="35546459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defTabSz="948507">
              <a:buFont typeface="Arial" panose="020B0604020202020204" pitchFamily="34" charset="0"/>
              <a:buNone/>
              <a:defRPr/>
            </a:pPr>
            <a:endParaRPr lang="en-US" dirty="0"/>
          </a:p>
        </p:txBody>
      </p:sp>
      <p:sp>
        <p:nvSpPr>
          <p:cNvPr id="4" name="Slide Number Placeholder 3"/>
          <p:cNvSpPr>
            <a:spLocks noGrp="1"/>
          </p:cNvSpPr>
          <p:nvPr>
            <p:ph type="sldNum" sz="quarter" idx="10"/>
          </p:nvPr>
        </p:nvSpPr>
        <p:spPr/>
        <p:txBody>
          <a:bodyPr/>
          <a:lstStyle/>
          <a:p>
            <a:fld id="{E5C44409-2001-4CAA-BF3B-17B2E63B264D}" type="slidenum">
              <a:rPr lang="en-US" smtClean="0"/>
              <a:pPr/>
              <a:t>50</a:t>
            </a:fld>
            <a:endParaRPr lang="en-US" dirty="0"/>
          </a:p>
        </p:txBody>
      </p:sp>
    </p:spTree>
    <p:extLst>
      <p:ext uri="{BB962C8B-B14F-4D97-AF65-F5344CB8AC3E}">
        <p14:creationId xmlns:p14="http://schemas.microsoft.com/office/powerpoint/2010/main" val="1847057202"/>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10"/>
          </p:nvPr>
        </p:nvSpPr>
        <p:spPr/>
        <p:txBody>
          <a:bodyPr/>
          <a:lstStyle/>
          <a:p>
            <a:fld id="{E5C44409-2001-4CAA-BF3B-17B2E63B264D}" type="slidenum">
              <a:rPr lang="en-US" smtClean="0"/>
              <a:pPr/>
              <a:t>51</a:t>
            </a:fld>
            <a:endParaRPr lang="en-US" dirty="0"/>
          </a:p>
        </p:txBody>
      </p:sp>
    </p:spTree>
    <p:extLst>
      <p:ext uri="{BB962C8B-B14F-4D97-AF65-F5344CB8AC3E}">
        <p14:creationId xmlns:p14="http://schemas.microsoft.com/office/powerpoint/2010/main" val="1991200214"/>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C44409-2001-4CAA-BF3B-17B2E63B264D}" type="slidenum">
              <a:rPr lang="en-US" smtClean="0"/>
              <a:pPr/>
              <a:t>52</a:t>
            </a:fld>
            <a:endParaRPr lang="en-US" dirty="0"/>
          </a:p>
        </p:txBody>
      </p:sp>
    </p:spTree>
    <p:extLst>
      <p:ext uri="{BB962C8B-B14F-4D97-AF65-F5344CB8AC3E}">
        <p14:creationId xmlns:p14="http://schemas.microsoft.com/office/powerpoint/2010/main" val="2247358597"/>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5C44409-2001-4CAA-BF3B-17B2E63B264D}" type="slidenum">
              <a:rPr lang="en-US" smtClean="0"/>
              <a:pPr/>
              <a:t>53</a:t>
            </a:fld>
            <a:endParaRPr lang="en-US" dirty="0"/>
          </a:p>
        </p:txBody>
      </p:sp>
    </p:spTree>
    <p:extLst>
      <p:ext uri="{BB962C8B-B14F-4D97-AF65-F5344CB8AC3E}">
        <p14:creationId xmlns:p14="http://schemas.microsoft.com/office/powerpoint/2010/main" val="3852098942"/>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5C44409-2001-4CAA-BF3B-17B2E63B264D}" type="slidenum">
              <a:rPr lang="en-US" smtClean="0"/>
              <a:pPr/>
              <a:t>54</a:t>
            </a:fld>
            <a:endParaRPr lang="en-US" dirty="0"/>
          </a:p>
        </p:txBody>
      </p:sp>
    </p:spTree>
    <p:extLst>
      <p:ext uri="{BB962C8B-B14F-4D97-AF65-F5344CB8AC3E}">
        <p14:creationId xmlns:p14="http://schemas.microsoft.com/office/powerpoint/2010/main" val="1965196515"/>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C44409-2001-4CAA-BF3B-17B2E63B264D}" type="slidenum">
              <a:rPr lang="en-US" smtClean="0"/>
              <a:pPr/>
              <a:t>55</a:t>
            </a:fld>
            <a:endParaRPr lang="en-US" dirty="0"/>
          </a:p>
        </p:txBody>
      </p:sp>
    </p:spTree>
    <p:extLst>
      <p:ext uri="{BB962C8B-B14F-4D97-AF65-F5344CB8AC3E}">
        <p14:creationId xmlns:p14="http://schemas.microsoft.com/office/powerpoint/2010/main" val="425139495"/>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C44409-2001-4CAA-BF3B-17B2E63B264D}" type="slidenum">
              <a:rPr lang="en-US" smtClean="0"/>
              <a:pPr/>
              <a:t>56</a:t>
            </a:fld>
            <a:endParaRPr lang="en-US" dirty="0"/>
          </a:p>
        </p:txBody>
      </p:sp>
    </p:spTree>
    <p:extLst>
      <p:ext uri="{BB962C8B-B14F-4D97-AF65-F5344CB8AC3E}">
        <p14:creationId xmlns:p14="http://schemas.microsoft.com/office/powerpoint/2010/main" val="2280207394"/>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C44409-2001-4CAA-BF3B-17B2E63B264D}" type="slidenum">
              <a:rPr lang="en-US" smtClean="0"/>
              <a:pPr/>
              <a:t>57</a:t>
            </a:fld>
            <a:endParaRPr lang="en-US" dirty="0"/>
          </a:p>
        </p:txBody>
      </p:sp>
    </p:spTree>
    <p:extLst>
      <p:ext uri="{BB962C8B-B14F-4D97-AF65-F5344CB8AC3E}">
        <p14:creationId xmlns:p14="http://schemas.microsoft.com/office/powerpoint/2010/main" val="306634316"/>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C44409-2001-4CAA-BF3B-17B2E63B264D}" type="slidenum">
              <a:rPr lang="en-US" smtClean="0"/>
              <a:pPr/>
              <a:t>58</a:t>
            </a:fld>
            <a:endParaRPr lang="en-US" dirty="0"/>
          </a:p>
        </p:txBody>
      </p:sp>
    </p:spTree>
    <p:extLst>
      <p:ext uri="{BB962C8B-B14F-4D97-AF65-F5344CB8AC3E}">
        <p14:creationId xmlns:p14="http://schemas.microsoft.com/office/powerpoint/2010/main" val="411671511"/>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C44409-2001-4CAA-BF3B-17B2E63B264D}" type="slidenum">
              <a:rPr lang="en-US" smtClean="0"/>
              <a:pPr/>
              <a:t>59</a:t>
            </a:fld>
            <a:endParaRPr lang="en-US" dirty="0"/>
          </a:p>
        </p:txBody>
      </p:sp>
    </p:spTree>
    <p:extLst>
      <p:ext uri="{BB962C8B-B14F-4D97-AF65-F5344CB8AC3E}">
        <p14:creationId xmlns:p14="http://schemas.microsoft.com/office/powerpoint/2010/main" val="23164262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fld id="{E5C44409-2001-4CAA-BF3B-17B2E63B264D}" type="slidenum">
              <a:rPr lang="en-US" smtClean="0"/>
              <a:pPr/>
              <a:t>6</a:t>
            </a:fld>
            <a:endParaRPr lang="en-US" dirty="0"/>
          </a:p>
        </p:txBody>
      </p:sp>
    </p:spTree>
    <p:extLst>
      <p:ext uri="{BB962C8B-B14F-4D97-AF65-F5344CB8AC3E}">
        <p14:creationId xmlns:p14="http://schemas.microsoft.com/office/powerpoint/2010/main" val="137837800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C44409-2001-4CAA-BF3B-17B2E63B264D}" type="slidenum">
              <a:rPr lang="en-US" smtClean="0">
                <a:solidFill>
                  <a:prstClr val="black"/>
                </a:solidFill>
              </a:rPr>
              <a:pPr/>
              <a:t>60</a:t>
            </a:fld>
            <a:endParaRPr lang="en-US" dirty="0">
              <a:solidFill>
                <a:prstClr val="black"/>
              </a:solidFill>
            </a:endParaRPr>
          </a:p>
        </p:txBody>
      </p:sp>
    </p:spTree>
    <p:extLst>
      <p:ext uri="{BB962C8B-B14F-4D97-AF65-F5344CB8AC3E}">
        <p14:creationId xmlns:p14="http://schemas.microsoft.com/office/powerpoint/2010/main" val="2038199228"/>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C44409-2001-4CAA-BF3B-17B2E63B264D}" type="slidenum">
              <a:rPr lang="en-US" smtClean="0"/>
              <a:pPr/>
              <a:t>61</a:t>
            </a:fld>
            <a:endParaRPr lang="en-US" dirty="0"/>
          </a:p>
        </p:txBody>
      </p:sp>
    </p:spTree>
    <p:extLst>
      <p:ext uri="{BB962C8B-B14F-4D97-AF65-F5344CB8AC3E}">
        <p14:creationId xmlns:p14="http://schemas.microsoft.com/office/powerpoint/2010/main" val="1938161561"/>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C44409-2001-4CAA-BF3B-17B2E63B264D}" type="slidenum">
              <a:rPr lang="en-US" smtClean="0"/>
              <a:pPr/>
              <a:t>62</a:t>
            </a:fld>
            <a:endParaRPr lang="en-US" dirty="0"/>
          </a:p>
        </p:txBody>
      </p:sp>
    </p:spTree>
    <p:extLst>
      <p:ext uri="{BB962C8B-B14F-4D97-AF65-F5344CB8AC3E}">
        <p14:creationId xmlns:p14="http://schemas.microsoft.com/office/powerpoint/2010/main" val="1116244569"/>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C44409-2001-4CAA-BF3B-17B2E63B264D}" type="slidenum">
              <a:rPr lang="en-US" smtClean="0"/>
              <a:pPr/>
              <a:t>63</a:t>
            </a:fld>
            <a:endParaRPr lang="en-US" dirty="0"/>
          </a:p>
        </p:txBody>
      </p:sp>
    </p:spTree>
    <p:extLst>
      <p:ext uri="{BB962C8B-B14F-4D97-AF65-F5344CB8AC3E}">
        <p14:creationId xmlns:p14="http://schemas.microsoft.com/office/powerpoint/2010/main" val="1749080160"/>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5C44409-2001-4CAA-BF3B-17B2E63B264D}" type="slidenum">
              <a:rPr lang="en-US" smtClean="0"/>
              <a:pPr/>
              <a:t>64</a:t>
            </a:fld>
            <a:endParaRPr lang="en-US" dirty="0"/>
          </a:p>
        </p:txBody>
      </p:sp>
    </p:spTree>
    <p:extLst>
      <p:ext uri="{BB962C8B-B14F-4D97-AF65-F5344CB8AC3E}">
        <p14:creationId xmlns:p14="http://schemas.microsoft.com/office/powerpoint/2010/main" val="2476081052"/>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5C44409-2001-4CAA-BF3B-17B2E63B264D}" type="slidenum">
              <a:rPr lang="en-US" smtClean="0"/>
              <a:pPr/>
              <a:t>65</a:t>
            </a:fld>
            <a:endParaRPr lang="en-US" dirty="0"/>
          </a:p>
        </p:txBody>
      </p:sp>
    </p:spTree>
    <p:extLst>
      <p:ext uri="{BB962C8B-B14F-4D97-AF65-F5344CB8AC3E}">
        <p14:creationId xmlns:p14="http://schemas.microsoft.com/office/powerpoint/2010/main" val="231622447"/>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C44409-2001-4CAA-BF3B-17B2E63B264D}" type="slidenum">
              <a:rPr lang="en-US" smtClean="0"/>
              <a:pPr/>
              <a:t>66</a:t>
            </a:fld>
            <a:endParaRPr lang="en-US" dirty="0"/>
          </a:p>
        </p:txBody>
      </p:sp>
    </p:spTree>
    <p:extLst>
      <p:ext uri="{BB962C8B-B14F-4D97-AF65-F5344CB8AC3E}">
        <p14:creationId xmlns:p14="http://schemas.microsoft.com/office/powerpoint/2010/main" val="3711455749"/>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C44409-2001-4CAA-BF3B-17B2E63B264D}" type="slidenum">
              <a:rPr lang="en-US" smtClean="0"/>
              <a:pPr/>
              <a:t>67</a:t>
            </a:fld>
            <a:endParaRPr lang="en-US" dirty="0"/>
          </a:p>
        </p:txBody>
      </p:sp>
    </p:spTree>
    <p:extLst>
      <p:ext uri="{BB962C8B-B14F-4D97-AF65-F5344CB8AC3E}">
        <p14:creationId xmlns:p14="http://schemas.microsoft.com/office/powerpoint/2010/main" val="2912734753"/>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5C44409-2001-4CAA-BF3B-17B2E63B264D}" type="slidenum">
              <a:rPr lang="en-US" smtClean="0"/>
              <a:pPr/>
              <a:t>68</a:t>
            </a:fld>
            <a:endParaRPr lang="en-US" dirty="0"/>
          </a:p>
        </p:txBody>
      </p:sp>
    </p:spTree>
    <p:extLst>
      <p:ext uri="{BB962C8B-B14F-4D97-AF65-F5344CB8AC3E}">
        <p14:creationId xmlns:p14="http://schemas.microsoft.com/office/powerpoint/2010/main" val="1600433968"/>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5C44409-2001-4CAA-BF3B-17B2E63B264D}" type="slidenum">
              <a:rPr lang="en-US" smtClean="0"/>
              <a:pPr/>
              <a:t>69</a:t>
            </a:fld>
            <a:endParaRPr lang="en-US" dirty="0"/>
          </a:p>
        </p:txBody>
      </p:sp>
    </p:spTree>
    <p:extLst>
      <p:ext uri="{BB962C8B-B14F-4D97-AF65-F5344CB8AC3E}">
        <p14:creationId xmlns:p14="http://schemas.microsoft.com/office/powerpoint/2010/main" val="34107355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fld id="{E5C44409-2001-4CAA-BF3B-17B2E63B264D}" type="slidenum">
              <a:rPr lang="en-US" smtClean="0"/>
              <a:pPr/>
              <a:t>7</a:t>
            </a:fld>
            <a:endParaRPr lang="en-US" dirty="0"/>
          </a:p>
        </p:txBody>
      </p:sp>
    </p:spTree>
    <p:extLst>
      <p:ext uri="{BB962C8B-B14F-4D97-AF65-F5344CB8AC3E}">
        <p14:creationId xmlns:p14="http://schemas.microsoft.com/office/powerpoint/2010/main" val="2517786288"/>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C44409-2001-4CAA-BF3B-17B2E63B264D}" type="slidenum">
              <a:rPr lang="en-US" smtClean="0"/>
              <a:pPr/>
              <a:t>70</a:t>
            </a:fld>
            <a:endParaRPr lang="en-US" dirty="0"/>
          </a:p>
        </p:txBody>
      </p:sp>
    </p:spTree>
    <p:extLst>
      <p:ext uri="{BB962C8B-B14F-4D97-AF65-F5344CB8AC3E}">
        <p14:creationId xmlns:p14="http://schemas.microsoft.com/office/powerpoint/2010/main" val="1956733422"/>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C44409-2001-4CAA-BF3B-17B2E63B264D}" type="slidenum">
              <a:rPr lang="en-US" smtClean="0"/>
              <a:pPr/>
              <a:t>71</a:t>
            </a:fld>
            <a:endParaRPr lang="en-US" dirty="0"/>
          </a:p>
        </p:txBody>
      </p:sp>
    </p:spTree>
    <p:extLst>
      <p:ext uri="{BB962C8B-B14F-4D97-AF65-F5344CB8AC3E}">
        <p14:creationId xmlns:p14="http://schemas.microsoft.com/office/powerpoint/2010/main" val="6377000"/>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C44409-2001-4CAA-BF3B-17B2E63B264D}" type="slidenum">
              <a:rPr lang="en-US" smtClean="0"/>
              <a:pPr/>
              <a:t>72</a:t>
            </a:fld>
            <a:endParaRPr lang="en-US" dirty="0"/>
          </a:p>
        </p:txBody>
      </p:sp>
    </p:spTree>
    <p:extLst>
      <p:ext uri="{BB962C8B-B14F-4D97-AF65-F5344CB8AC3E}">
        <p14:creationId xmlns:p14="http://schemas.microsoft.com/office/powerpoint/2010/main" val="3899324081"/>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C44409-2001-4CAA-BF3B-17B2E63B264D}" type="slidenum">
              <a:rPr lang="en-US" smtClean="0"/>
              <a:pPr/>
              <a:t>73</a:t>
            </a:fld>
            <a:endParaRPr lang="en-US" dirty="0"/>
          </a:p>
        </p:txBody>
      </p:sp>
    </p:spTree>
    <p:extLst>
      <p:ext uri="{BB962C8B-B14F-4D97-AF65-F5344CB8AC3E}">
        <p14:creationId xmlns:p14="http://schemas.microsoft.com/office/powerpoint/2010/main" val="2477238379"/>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C44409-2001-4CAA-BF3B-17B2E63B264D}" type="slidenum">
              <a:rPr lang="en-US" smtClean="0"/>
              <a:pPr/>
              <a:t>74</a:t>
            </a:fld>
            <a:endParaRPr lang="en-US" dirty="0"/>
          </a:p>
        </p:txBody>
      </p:sp>
    </p:spTree>
    <p:extLst>
      <p:ext uri="{BB962C8B-B14F-4D97-AF65-F5344CB8AC3E}">
        <p14:creationId xmlns:p14="http://schemas.microsoft.com/office/powerpoint/2010/main" val="2519357222"/>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5C44409-2001-4CAA-BF3B-17B2E63B264D}" type="slidenum">
              <a:rPr lang="en-US" smtClean="0"/>
              <a:pPr/>
              <a:t>75</a:t>
            </a:fld>
            <a:endParaRPr lang="en-US" dirty="0"/>
          </a:p>
        </p:txBody>
      </p:sp>
    </p:spTree>
    <p:extLst>
      <p:ext uri="{BB962C8B-B14F-4D97-AF65-F5344CB8AC3E}">
        <p14:creationId xmlns:p14="http://schemas.microsoft.com/office/powerpoint/2010/main" val="1799756593"/>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5C44409-2001-4CAA-BF3B-17B2E63B264D}" type="slidenum">
              <a:rPr lang="en-US" smtClean="0"/>
              <a:pPr/>
              <a:t>76</a:t>
            </a:fld>
            <a:endParaRPr lang="en-US" dirty="0"/>
          </a:p>
        </p:txBody>
      </p:sp>
    </p:spTree>
    <p:extLst>
      <p:ext uri="{BB962C8B-B14F-4D97-AF65-F5344CB8AC3E}">
        <p14:creationId xmlns:p14="http://schemas.microsoft.com/office/powerpoint/2010/main" val="4186722765"/>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C44409-2001-4CAA-BF3B-17B2E63B264D}" type="slidenum">
              <a:rPr lang="en-US" smtClean="0"/>
              <a:pPr/>
              <a:t>77</a:t>
            </a:fld>
            <a:endParaRPr lang="en-US" dirty="0"/>
          </a:p>
        </p:txBody>
      </p:sp>
    </p:spTree>
    <p:extLst>
      <p:ext uri="{BB962C8B-B14F-4D97-AF65-F5344CB8AC3E}">
        <p14:creationId xmlns:p14="http://schemas.microsoft.com/office/powerpoint/2010/main" val="2342153463"/>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i="1"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5C44409-2001-4CAA-BF3B-17B2E63B264D}" type="slidenum">
              <a:rPr lang="en-US" smtClean="0"/>
              <a:pPr/>
              <a:t>78</a:t>
            </a:fld>
            <a:endParaRPr lang="en-US" dirty="0"/>
          </a:p>
        </p:txBody>
      </p:sp>
    </p:spTree>
    <p:extLst>
      <p:ext uri="{BB962C8B-B14F-4D97-AF65-F5344CB8AC3E}">
        <p14:creationId xmlns:p14="http://schemas.microsoft.com/office/powerpoint/2010/main" val="2809770936"/>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E5C44409-2001-4CAA-BF3B-17B2E63B264D}" type="slidenum">
              <a:rPr lang="en-US" smtClean="0"/>
              <a:pPr/>
              <a:t>79</a:t>
            </a:fld>
            <a:endParaRPr lang="en-US" dirty="0"/>
          </a:p>
        </p:txBody>
      </p:sp>
    </p:spTree>
    <p:extLst>
      <p:ext uri="{BB962C8B-B14F-4D97-AF65-F5344CB8AC3E}">
        <p14:creationId xmlns:p14="http://schemas.microsoft.com/office/powerpoint/2010/main" val="15862165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8507">
              <a:defRPr/>
            </a:pPr>
            <a:endParaRPr lang="en-US" i="0" dirty="0"/>
          </a:p>
        </p:txBody>
      </p:sp>
      <p:sp>
        <p:nvSpPr>
          <p:cNvPr id="4" name="Slide Number Placeholder 3"/>
          <p:cNvSpPr>
            <a:spLocks noGrp="1"/>
          </p:cNvSpPr>
          <p:nvPr>
            <p:ph type="sldNum" sz="quarter" idx="10"/>
          </p:nvPr>
        </p:nvSpPr>
        <p:spPr/>
        <p:txBody>
          <a:bodyPr/>
          <a:lstStyle/>
          <a:p>
            <a:fld id="{E5C44409-2001-4CAA-BF3B-17B2E63B264D}" type="slidenum">
              <a:rPr lang="en-US" smtClean="0"/>
              <a:pPr/>
              <a:t>8</a:t>
            </a:fld>
            <a:endParaRPr lang="en-US" dirty="0"/>
          </a:p>
        </p:txBody>
      </p:sp>
    </p:spTree>
    <p:extLst>
      <p:ext uri="{BB962C8B-B14F-4D97-AF65-F5344CB8AC3E}">
        <p14:creationId xmlns:p14="http://schemas.microsoft.com/office/powerpoint/2010/main" val="2024057134"/>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C44409-2001-4CAA-BF3B-17B2E63B264D}" type="slidenum">
              <a:rPr lang="en-US" smtClean="0"/>
              <a:pPr/>
              <a:t>80</a:t>
            </a:fld>
            <a:endParaRPr lang="en-US" dirty="0"/>
          </a:p>
        </p:txBody>
      </p:sp>
    </p:spTree>
    <p:extLst>
      <p:ext uri="{BB962C8B-B14F-4D97-AF65-F5344CB8AC3E}">
        <p14:creationId xmlns:p14="http://schemas.microsoft.com/office/powerpoint/2010/main" val="4126928211"/>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C44409-2001-4CAA-BF3B-17B2E63B264D}" type="slidenum">
              <a:rPr lang="en-US" smtClean="0"/>
              <a:pPr/>
              <a:t>81</a:t>
            </a:fld>
            <a:endParaRPr lang="en-US" dirty="0"/>
          </a:p>
        </p:txBody>
      </p:sp>
    </p:spTree>
    <p:extLst>
      <p:ext uri="{BB962C8B-B14F-4D97-AF65-F5344CB8AC3E}">
        <p14:creationId xmlns:p14="http://schemas.microsoft.com/office/powerpoint/2010/main" val="4194128480"/>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C44409-2001-4CAA-BF3B-17B2E63B264D}" type="slidenum">
              <a:rPr lang="en-US" smtClean="0"/>
              <a:pPr/>
              <a:t>82</a:t>
            </a:fld>
            <a:endParaRPr lang="en-US" dirty="0"/>
          </a:p>
        </p:txBody>
      </p:sp>
    </p:spTree>
    <p:extLst>
      <p:ext uri="{BB962C8B-B14F-4D97-AF65-F5344CB8AC3E}">
        <p14:creationId xmlns:p14="http://schemas.microsoft.com/office/powerpoint/2010/main" val="3239703038"/>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C44409-2001-4CAA-BF3B-17B2E63B264D}" type="slidenum">
              <a:rPr lang="en-US" smtClean="0"/>
              <a:pPr/>
              <a:t>87</a:t>
            </a:fld>
            <a:endParaRPr lang="en-US" dirty="0"/>
          </a:p>
        </p:txBody>
      </p:sp>
    </p:spTree>
    <p:extLst>
      <p:ext uri="{BB962C8B-B14F-4D97-AF65-F5344CB8AC3E}">
        <p14:creationId xmlns:p14="http://schemas.microsoft.com/office/powerpoint/2010/main" val="240049380"/>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5C44409-2001-4CAA-BF3B-17B2E63B264D}" type="slidenum">
              <a:rPr lang="en-US" smtClean="0"/>
              <a:pPr/>
              <a:t>88</a:t>
            </a:fld>
            <a:endParaRPr lang="en-US" dirty="0"/>
          </a:p>
        </p:txBody>
      </p:sp>
    </p:spTree>
    <p:extLst>
      <p:ext uri="{BB962C8B-B14F-4D97-AF65-F5344CB8AC3E}">
        <p14:creationId xmlns:p14="http://schemas.microsoft.com/office/powerpoint/2010/main" val="509856404"/>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5C44409-2001-4CAA-BF3B-17B2E63B264D}" type="slidenum">
              <a:rPr lang="en-US" smtClean="0"/>
              <a:pPr/>
              <a:t>89</a:t>
            </a:fld>
            <a:endParaRPr lang="en-US" dirty="0"/>
          </a:p>
        </p:txBody>
      </p:sp>
    </p:spTree>
    <p:extLst>
      <p:ext uri="{BB962C8B-B14F-4D97-AF65-F5344CB8AC3E}">
        <p14:creationId xmlns:p14="http://schemas.microsoft.com/office/powerpoint/2010/main" val="2038626179"/>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C44409-2001-4CAA-BF3B-17B2E63B264D}" type="slidenum">
              <a:rPr lang="en-US" smtClean="0"/>
              <a:pPr/>
              <a:t>90</a:t>
            </a:fld>
            <a:endParaRPr lang="en-US" dirty="0"/>
          </a:p>
        </p:txBody>
      </p:sp>
    </p:spTree>
    <p:extLst>
      <p:ext uri="{BB962C8B-B14F-4D97-AF65-F5344CB8AC3E}">
        <p14:creationId xmlns:p14="http://schemas.microsoft.com/office/powerpoint/2010/main" val="1347354819"/>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C44409-2001-4CAA-BF3B-17B2E63B264D}" type="slidenum">
              <a:rPr lang="en-US" smtClean="0"/>
              <a:pPr/>
              <a:t>91</a:t>
            </a:fld>
            <a:endParaRPr lang="en-US" dirty="0"/>
          </a:p>
        </p:txBody>
      </p:sp>
    </p:spTree>
    <p:extLst>
      <p:ext uri="{BB962C8B-B14F-4D97-AF65-F5344CB8AC3E}">
        <p14:creationId xmlns:p14="http://schemas.microsoft.com/office/powerpoint/2010/main" val="2306896384"/>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E5C44409-2001-4CAA-BF3B-17B2E63B264D}" type="slidenum">
              <a:rPr lang="en-US" smtClean="0"/>
              <a:pPr/>
              <a:t>92</a:t>
            </a:fld>
            <a:endParaRPr lang="en-US" dirty="0"/>
          </a:p>
        </p:txBody>
      </p:sp>
    </p:spTree>
    <p:extLst>
      <p:ext uri="{BB962C8B-B14F-4D97-AF65-F5344CB8AC3E}">
        <p14:creationId xmlns:p14="http://schemas.microsoft.com/office/powerpoint/2010/main" val="148716173"/>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E5C44409-2001-4CAA-BF3B-17B2E63B264D}" type="slidenum">
              <a:rPr lang="en-US" smtClean="0"/>
              <a:pPr/>
              <a:t>93</a:t>
            </a:fld>
            <a:endParaRPr lang="en-US" dirty="0"/>
          </a:p>
        </p:txBody>
      </p:sp>
    </p:spTree>
    <p:extLst>
      <p:ext uri="{BB962C8B-B14F-4D97-AF65-F5344CB8AC3E}">
        <p14:creationId xmlns:p14="http://schemas.microsoft.com/office/powerpoint/2010/main" val="10384170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C44409-2001-4CAA-BF3B-17B2E63B264D}" type="slidenum">
              <a:rPr lang="en-US" smtClean="0"/>
              <a:pPr/>
              <a:t>9</a:t>
            </a:fld>
            <a:endParaRPr lang="en-US" dirty="0"/>
          </a:p>
        </p:txBody>
      </p:sp>
    </p:spTree>
    <p:extLst>
      <p:ext uri="{BB962C8B-B14F-4D97-AF65-F5344CB8AC3E}">
        <p14:creationId xmlns:p14="http://schemas.microsoft.com/office/powerpoint/2010/main" val="3825372675"/>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C44409-2001-4CAA-BF3B-17B2E63B264D}" type="slidenum">
              <a:rPr lang="en-US" smtClean="0"/>
              <a:pPr/>
              <a:t>94</a:t>
            </a:fld>
            <a:endParaRPr lang="en-US" dirty="0"/>
          </a:p>
        </p:txBody>
      </p:sp>
    </p:spTree>
    <p:extLst>
      <p:ext uri="{BB962C8B-B14F-4D97-AF65-F5344CB8AC3E}">
        <p14:creationId xmlns:p14="http://schemas.microsoft.com/office/powerpoint/2010/main" val="2063989591"/>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C44409-2001-4CAA-BF3B-17B2E63B264D}" type="slidenum">
              <a:rPr lang="en-US" smtClean="0"/>
              <a:pPr/>
              <a:t>95</a:t>
            </a:fld>
            <a:endParaRPr lang="en-US" dirty="0"/>
          </a:p>
        </p:txBody>
      </p:sp>
    </p:spTree>
    <p:extLst>
      <p:ext uri="{BB962C8B-B14F-4D97-AF65-F5344CB8AC3E}">
        <p14:creationId xmlns:p14="http://schemas.microsoft.com/office/powerpoint/2010/main" val="647661153"/>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C44409-2001-4CAA-BF3B-17B2E63B264D}" type="slidenum">
              <a:rPr lang="en-US" smtClean="0"/>
              <a:pPr/>
              <a:t>96</a:t>
            </a:fld>
            <a:endParaRPr lang="en-US" dirty="0"/>
          </a:p>
        </p:txBody>
      </p:sp>
    </p:spTree>
    <p:extLst>
      <p:ext uri="{BB962C8B-B14F-4D97-AF65-F5344CB8AC3E}">
        <p14:creationId xmlns:p14="http://schemas.microsoft.com/office/powerpoint/2010/main" val="2513677778"/>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C44409-2001-4CAA-BF3B-17B2E63B264D}" type="slidenum">
              <a:rPr lang="en-US" smtClean="0"/>
              <a:pPr/>
              <a:t>97</a:t>
            </a:fld>
            <a:endParaRPr lang="en-US" dirty="0"/>
          </a:p>
        </p:txBody>
      </p:sp>
    </p:spTree>
    <p:extLst>
      <p:ext uri="{BB962C8B-B14F-4D97-AF65-F5344CB8AC3E}">
        <p14:creationId xmlns:p14="http://schemas.microsoft.com/office/powerpoint/2010/main" val="2295433643"/>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C44409-2001-4CAA-BF3B-17B2E63B264D}" type="slidenum">
              <a:rPr lang="en-US" smtClean="0"/>
              <a:pPr/>
              <a:t>98</a:t>
            </a:fld>
            <a:endParaRPr lang="en-US" dirty="0"/>
          </a:p>
        </p:txBody>
      </p:sp>
    </p:spTree>
    <p:extLst>
      <p:ext uri="{BB962C8B-B14F-4D97-AF65-F5344CB8AC3E}">
        <p14:creationId xmlns:p14="http://schemas.microsoft.com/office/powerpoint/2010/main" val="3881781589"/>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C44409-2001-4CAA-BF3B-17B2E63B264D}" type="slidenum">
              <a:rPr lang="en-US" smtClean="0"/>
              <a:pPr/>
              <a:t>99</a:t>
            </a:fld>
            <a:endParaRPr lang="en-US" dirty="0"/>
          </a:p>
        </p:txBody>
      </p:sp>
    </p:spTree>
    <p:extLst>
      <p:ext uri="{BB962C8B-B14F-4D97-AF65-F5344CB8AC3E}">
        <p14:creationId xmlns:p14="http://schemas.microsoft.com/office/powerpoint/2010/main" val="3093160745"/>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C44409-2001-4CAA-BF3B-17B2E63B264D}" type="slidenum">
              <a:rPr lang="en-US" smtClean="0"/>
              <a:pPr/>
              <a:t>100</a:t>
            </a:fld>
            <a:endParaRPr lang="en-US" dirty="0"/>
          </a:p>
        </p:txBody>
      </p:sp>
    </p:spTree>
    <p:extLst>
      <p:ext uri="{BB962C8B-B14F-4D97-AF65-F5344CB8AC3E}">
        <p14:creationId xmlns:p14="http://schemas.microsoft.com/office/powerpoint/2010/main" val="2818172583"/>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C44409-2001-4CAA-BF3B-17B2E63B264D}" type="slidenum">
              <a:rPr lang="en-US" smtClean="0"/>
              <a:pPr/>
              <a:t>101</a:t>
            </a:fld>
            <a:endParaRPr lang="en-US" dirty="0"/>
          </a:p>
        </p:txBody>
      </p:sp>
    </p:spTree>
    <p:extLst>
      <p:ext uri="{BB962C8B-B14F-4D97-AF65-F5344CB8AC3E}">
        <p14:creationId xmlns:p14="http://schemas.microsoft.com/office/powerpoint/2010/main" val="1527686961"/>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C44409-2001-4CAA-BF3B-17B2E63B264D}" type="slidenum">
              <a:rPr lang="en-US" smtClean="0"/>
              <a:pPr/>
              <a:t>102</a:t>
            </a:fld>
            <a:endParaRPr lang="en-US" dirty="0"/>
          </a:p>
        </p:txBody>
      </p:sp>
    </p:spTree>
    <p:extLst>
      <p:ext uri="{BB962C8B-B14F-4D97-AF65-F5344CB8AC3E}">
        <p14:creationId xmlns:p14="http://schemas.microsoft.com/office/powerpoint/2010/main" val="2706385393"/>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C44409-2001-4CAA-BF3B-17B2E63B264D}" type="slidenum">
              <a:rPr lang="en-US" smtClean="0"/>
              <a:pPr/>
              <a:t>103</a:t>
            </a:fld>
            <a:endParaRPr lang="en-US" dirty="0"/>
          </a:p>
        </p:txBody>
      </p:sp>
    </p:spTree>
    <p:extLst>
      <p:ext uri="{BB962C8B-B14F-4D97-AF65-F5344CB8AC3E}">
        <p14:creationId xmlns:p14="http://schemas.microsoft.com/office/powerpoint/2010/main" val="14681817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0BC02E-9508-4226-8478-A4457AF981A8}"/>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D7F6877E-5ECF-4795-AD78-9CDC4818C15E}"/>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96178B0A-D73B-4EF4-82F7-C78DED448C64}"/>
              </a:ext>
            </a:extLst>
          </p:cNvPr>
          <p:cNvSpPr>
            <a:spLocks noGrp="1"/>
          </p:cNvSpPr>
          <p:nvPr>
            <p:ph type="dt" sz="half" idx="10"/>
          </p:nvPr>
        </p:nvSpPr>
        <p:spPr/>
        <p:txBody>
          <a:bodyPr/>
          <a:lstStyle/>
          <a:p>
            <a:fld id="{3BE675B5-D7F5-4EE9-8AC3-7460AB1D1FFB}" type="datetime1">
              <a:rPr lang="en-US" smtClean="0">
                <a:gradFill flip="none" rotWithShape="1">
                  <a:gsLst>
                    <a:gs pos="28000">
                      <a:prstClr val="white">
                        <a:lumMod val="93000"/>
                      </a:prstClr>
                    </a:gs>
                    <a:gs pos="0">
                      <a:prstClr val="black">
                        <a:lumMod val="38000"/>
                        <a:lumOff val="62000"/>
                      </a:prstClr>
                    </a:gs>
                    <a:gs pos="100000">
                      <a:srgbClr val="8ED5C1">
                        <a:lumMod val="0"/>
                        <a:lumOff val="100000"/>
                      </a:srgbClr>
                    </a:gs>
                  </a:gsLst>
                  <a:lin ang="5400000" scaled="1"/>
                  <a:tileRect/>
                </a:gradFill>
              </a:rPr>
              <a:pPr/>
              <a:t>11/20/2018</a:t>
            </a:fld>
            <a:endParaRPr lang="en-US" dirty="0">
              <a:gradFill flip="none" rotWithShape="1">
                <a:gsLst>
                  <a:gs pos="28000">
                    <a:prstClr val="white">
                      <a:lumMod val="93000"/>
                    </a:prstClr>
                  </a:gs>
                  <a:gs pos="0">
                    <a:prstClr val="black">
                      <a:lumMod val="38000"/>
                      <a:lumOff val="62000"/>
                    </a:prstClr>
                  </a:gs>
                  <a:gs pos="100000">
                    <a:srgbClr val="8ED5C1">
                      <a:lumMod val="0"/>
                      <a:lumOff val="100000"/>
                    </a:srgbClr>
                  </a:gs>
                </a:gsLst>
                <a:lin ang="5400000" scaled="1"/>
                <a:tileRect/>
              </a:gradFill>
            </a:endParaRPr>
          </a:p>
        </p:txBody>
      </p:sp>
      <p:sp>
        <p:nvSpPr>
          <p:cNvPr id="5" name="Footer Placeholder 4">
            <a:extLst>
              <a:ext uri="{FF2B5EF4-FFF2-40B4-BE49-F238E27FC236}">
                <a16:creationId xmlns:a16="http://schemas.microsoft.com/office/drawing/2014/main" id="{26885E79-1FFF-45B8-83B2-EF148D19BB19}"/>
              </a:ext>
            </a:extLst>
          </p:cNvPr>
          <p:cNvSpPr>
            <a:spLocks noGrp="1"/>
          </p:cNvSpPr>
          <p:nvPr>
            <p:ph type="ftr" sz="quarter" idx="11"/>
          </p:nvPr>
        </p:nvSpPr>
        <p:spPr/>
        <p:txBody>
          <a:bodyPr/>
          <a:lstStyle/>
          <a:p>
            <a:endParaRPr lang="en-US" dirty="0">
              <a:gradFill flip="none" rotWithShape="1">
                <a:gsLst>
                  <a:gs pos="28000">
                    <a:prstClr val="white">
                      <a:lumMod val="93000"/>
                    </a:prstClr>
                  </a:gs>
                  <a:gs pos="0">
                    <a:prstClr val="black">
                      <a:lumMod val="38000"/>
                      <a:lumOff val="62000"/>
                    </a:prstClr>
                  </a:gs>
                  <a:gs pos="100000">
                    <a:srgbClr val="8ED5C1">
                      <a:lumMod val="0"/>
                      <a:lumOff val="100000"/>
                    </a:srgbClr>
                  </a:gs>
                </a:gsLst>
                <a:lin ang="5400000" scaled="1"/>
                <a:tileRect/>
              </a:gradFill>
            </a:endParaRPr>
          </a:p>
        </p:txBody>
      </p:sp>
      <p:sp>
        <p:nvSpPr>
          <p:cNvPr id="6" name="Slide Number Placeholder 5">
            <a:extLst>
              <a:ext uri="{FF2B5EF4-FFF2-40B4-BE49-F238E27FC236}">
                <a16:creationId xmlns:a16="http://schemas.microsoft.com/office/drawing/2014/main" id="{C0F374C4-19D4-44E3-9307-752206759C53}"/>
              </a:ext>
            </a:extLst>
          </p:cNvPr>
          <p:cNvSpPr>
            <a:spLocks noGrp="1"/>
          </p:cNvSpPr>
          <p:nvPr>
            <p:ph type="sldNum" sz="quarter" idx="12"/>
          </p:nvPr>
        </p:nvSpPr>
        <p:spPr/>
        <p:txBody>
          <a:bodyPr/>
          <a:lstStyle/>
          <a:p>
            <a:fld id="{BAB61701-5FEF-4810-B8D0-6821BF5DD4EB}" type="slidenum">
              <a:rPr lang="en-US" smtClean="0">
                <a:gradFill flip="none" rotWithShape="1">
                  <a:gsLst>
                    <a:gs pos="28000">
                      <a:prstClr val="white">
                        <a:lumMod val="93000"/>
                      </a:prstClr>
                    </a:gs>
                    <a:gs pos="0">
                      <a:prstClr val="black">
                        <a:lumMod val="38000"/>
                        <a:lumOff val="62000"/>
                      </a:prstClr>
                    </a:gs>
                    <a:gs pos="100000">
                      <a:srgbClr val="8ED5C1">
                        <a:lumMod val="0"/>
                        <a:lumOff val="100000"/>
                      </a:srgbClr>
                    </a:gs>
                  </a:gsLst>
                  <a:lin ang="5400000" scaled="1"/>
                  <a:tileRect/>
                </a:gradFill>
              </a:rPr>
              <a:pPr/>
              <a:t>‹#›</a:t>
            </a:fld>
            <a:endParaRPr lang="en-US" dirty="0">
              <a:gradFill flip="none" rotWithShape="1">
                <a:gsLst>
                  <a:gs pos="28000">
                    <a:prstClr val="white">
                      <a:lumMod val="93000"/>
                    </a:prstClr>
                  </a:gs>
                  <a:gs pos="0">
                    <a:prstClr val="black">
                      <a:lumMod val="38000"/>
                      <a:lumOff val="62000"/>
                    </a:prstClr>
                  </a:gs>
                  <a:gs pos="100000">
                    <a:srgbClr val="8ED5C1">
                      <a:lumMod val="0"/>
                      <a:lumOff val="100000"/>
                    </a:srgbClr>
                  </a:gs>
                </a:gsLst>
                <a:lin ang="5400000" scaled="1"/>
                <a:tileRect/>
              </a:gradFill>
            </a:endParaRPr>
          </a:p>
        </p:txBody>
      </p:sp>
    </p:spTree>
    <p:extLst>
      <p:ext uri="{BB962C8B-B14F-4D97-AF65-F5344CB8AC3E}">
        <p14:creationId xmlns:p14="http://schemas.microsoft.com/office/powerpoint/2010/main" val="6392332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B1D97-632C-4B3B-A030-46B22E43EDB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619093C-7CDD-41FE-AE8C-84D22D19F46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DD7D26-8C36-4743-BB38-CBDDF80C4E9A}"/>
              </a:ext>
            </a:extLst>
          </p:cNvPr>
          <p:cNvSpPr>
            <a:spLocks noGrp="1"/>
          </p:cNvSpPr>
          <p:nvPr>
            <p:ph type="dt" sz="half" idx="10"/>
          </p:nvPr>
        </p:nvSpPr>
        <p:spPr/>
        <p:txBody>
          <a:bodyPr/>
          <a:lstStyle/>
          <a:p>
            <a:fld id="{39479FAF-E572-481A-A711-75F24015E0DB}" type="datetime1">
              <a:rPr lang="en-US" smtClean="0">
                <a:gradFill flip="none" rotWithShape="1">
                  <a:gsLst>
                    <a:gs pos="28000">
                      <a:prstClr val="white">
                        <a:lumMod val="93000"/>
                      </a:prstClr>
                    </a:gs>
                    <a:gs pos="0">
                      <a:prstClr val="black">
                        <a:lumMod val="38000"/>
                        <a:lumOff val="62000"/>
                      </a:prstClr>
                    </a:gs>
                    <a:gs pos="100000">
                      <a:srgbClr val="8ED5C1">
                        <a:lumMod val="0"/>
                        <a:lumOff val="100000"/>
                      </a:srgbClr>
                    </a:gs>
                  </a:gsLst>
                  <a:lin ang="5400000" scaled="1"/>
                  <a:tileRect/>
                </a:gradFill>
              </a:rPr>
              <a:pPr/>
              <a:t>11/20/2018</a:t>
            </a:fld>
            <a:endParaRPr lang="en-US" dirty="0">
              <a:gradFill flip="none" rotWithShape="1">
                <a:gsLst>
                  <a:gs pos="28000">
                    <a:prstClr val="white">
                      <a:lumMod val="93000"/>
                    </a:prstClr>
                  </a:gs>
                  <a:gs pos="0">
                    <a:prstClr val="black">
                      <a:lumMod val="38000"/>
                      <a:lumOff val="62000"/>
                    </a:prstClr>
                  </a:gs>
                  <a:gs pos="100000">
                    <a:srgbClr val="8ED5C1">
                      <a:lumMod val="0"/>
                      <a:lumOff val="100000"/>
                    </a:srgbClr>
                  </a:gs>
                </a:gsLst>
                <a:lin ang="5400000" scaled="1"/>
                <a:tileRect/>
              </a:gradFill>
            </a:endParaRPr>
          </a:p>
        </p:txBody>
      </p:sp>
      <p:sp>
        <p:nvSpPr>
          <p:cNvPr id="5" name="Footer Placeholder 4">
            <a:extLst>
              <a:ext uri="{FF2B5EF4-FFF2-40B4-BE49-F238E27FC236}">
                <a16:creationId xmlns:a16="http://schemas.microsoft.com/office/drawing/2014/main" id="{A4748DD7-C5AC-465A-B081-47805383F5A5}"/>
              </a:ext>
            </a:extLst>
          </p:cNvPr>
          <p:cNvSpPr>
            <a:spLocks noGrp="1"/>
          </p:cNvSpPr>
          <p:nvPr>
            <p:ph type="ftr" sz="quarter" idx="11"/>
          </p:nvPr>
        </p:nvSpPr>
        <p:spPr/>
        <p:txBody>
          <a:bodyPr/>
          <a:lstStyle/>
          <a:p>
            <a:endParaRPr lang="en-US" dirty="0">
              <a:gradFill flip="none" rotWithShape="1">
                <a:gsLst>
                  <a:gs pos="28000">
                    <a:prstClr val="white">
                      <a:lumMod val="93000"/>
                    </a:prstClr>
                  </a:gs>
                  <a:gs pos="0">
                    <a:prstClr val="black">
                      <a:lumMod val="38000"/>
                      <a:lumOff val="62000"/>
                    </a:prstClr>
                  </a:gs>
                  <a:gs pos="100000">
                    <a:srgbClr val="8ED5C1">
                      <a:lumMod val="0"/>
                      <a:lumOff val="100000"/>
                    </a:srgbClr>
                  </a:gs>
                </a:gsLst>
                <a:lin ang="5400000" scaled="1"/>
                <a:tileRect/>
              </a:gradFill>
            </a:endParaRPr>
          </a:p>
        </p:txBody>
      </p:sp>
      <p:sp>
        <p:nvSpPr>
          <p:cNvPr id="6" name="Slide Number Placeholder 5">
            <a:extLst>
              <a:ext uri="{FF2B5EF4-FFF2-40B4-BE49-F238E27FC236}">
                <a16:creationId xmlns:a16="http://schemas.microsoft.com/office/drawing/2014/main" id="{5BF43980-37C6-455D-939D-089AB7CB9F42}"/>
              </a:ext>
            </a:extLst>
          </p:cNvPr>
          <p:cNvSpPr>
            <a:spLocks noGrp="1"/>
          </p:cNvSpPr>
          <p:nvPr>
            <p:ph type="sldNum" sz="quarter" idx="12"/>
          </p:nvPr>
        </p:nvSpPr>
        <p:spPr/>
        <p:txBody>
          <a:bodyPr/>
          <a:lstStyle/>
          <a:p>
            <a:fld id="{BAB61701-5FEF-4810-B8D0-6821BF5DD4EB}" type="slidenum">
              <a:rPr lang="en-US" smtClean="0">
                <a:gradFill flip="none" rotWithShape="1">
                  <a:gsLst>
                    <a:gs pos="28000">
                      <a:prstClr val="white">
                        <a:lumMod val="93000"/>
                      </a:prstClr>
                    </a:gs>
                    <a:gs pos="0">
                      <a:prstClr val="black">
                        <a:lumMod val="38000"/>
                        <a:lumOff val="62000"/>
                      </a:prstClr>
                    </a:gs>
                    <a:gs pos="100000">
                      <a:srgbClr val="8ED5C1">
                        <a:lumMod val="0"/>
                        <a:lumOff val="100000"/>
                      </a:srgbClr>
                    </a:gs>
                  </a:gsLst>
                  <a:lin ang="5400000" scaled="1"/>
                  <a:tileRect/>
                </a:gradFill>
              </a:rPr>
              <a:pPr/>
              <a:t>‹#›</a:t>
            </a:fld>
            <a:endParaRPr lang="en-US" dirty="0">
              <a:gradFill flip="none" rotWithShape="1">
                <a:gsLst>
                  <a:gs pos="28000">
                    <a:prstClr val="white">
                      <a:lumMod val="93000"/>
                    </a:prstClr>
                  </a:gs>
                  <a:gs pos="0">
                    <a:prstClr val="black">
                      <a:lumMod val="38000"/>
                      <a:lumOff val="62000"/>
                    </a:prstClr>
                  </a:gs>
                  <a:gs pos="100000">
                    <a:srgbClr val="8ED5C1">
                      <a:lumMod val="0"/>
                      <a:lumOff val="100000"/>
                    </a:srgbClr>
                  </a:gs>
                </a:gsLst>
                <a:lin ang="5400000" scaled="1"/>
                <a:tileRect/>
              </a:gradFill>
            </a:endParaRPr>
          </a:p>
        </p:txBody>
      </p:sp>
    </p:spTree>
    <p:extLst>
      <p:ext uri="{BB962C8B-B14F-4D97-AF65-F5344CB8AC3E}">
        <p14:creationId xmlns:p14="http://schemas.microsoft.com/office/powerpoint/2010/main" val="20064210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5107C22-1852-46D5-A983-6C54B8BB9F01}"/>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E070022-9D1C-457E-8A6B-AEC0EC64CD3E}"/>
              </a:ext>
            </a:extLst>
          </p:cNvPr>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18AD07-9E9E-4643-8449-157A7F6FF085}"/>
              </a:ext>
            </a:extLst>
          </p:cNvPr>
          <p:cNvSpPr>
            <a:spLocks noGrp="1"/>
          </p:cNvSpPr>
          <p:nvPr>
            <p:ph type="dt" sz="half" idx="10"/>
          </p:nvPr>
        </p:nvSpPr>
        <p:spPr/>
        <p:txBody>
          <a:bodyPr/>
          <a:lstStyle/>
          <a:p>
            <a:fld id="{D61B6DB0-0CCC-470B-8B71-A04B6D25346F}" type="datetime1">
              <a:rPr lang="en-US" smtClean="0">
                <a:gradFill flip="none" rotWithShape="1">
                  <a:gsLst>
                    <a:gs pos="28000">
                      <a:prstClr val="white">
                        <a:lumMod val="93000"/>
                      </a:prstClr>
                    </a:gs>
                    <a:gs pos="0">
                      <a:prstClr val="black">
                        <a:lumMod val="38000"/>
                        <a:lumOff val="62000"/>
                      </a:prstClr>
                    </a:gs>
                    <a:gs pos="100000">
                      <a:srgbClr val="8ED5C1">
                        <a:lumMod val="0"/>
                        <a:lumOff val="100000"/>
                      </a:srgbClr>
                    </a:gs>
                  </a:gsLst>
                  <a:lin ang="5400000" scaled="1"/>
                  <a:tileRect/>
                </a:gradFill>
              </a:rPr>
              <a:pPr/>
              <a:t>11/20/2018</a:t>
            </a:fld>
            <a:endParaRPr lang="en-US" dirty="0">
              <a:gradFill flip="none" rotWithShape="1">
                <a:gsLst>
                  <a:gs pos="28000">
                    <a:prstClr val="white">
                      <a:lumMod val="93000"/>
                    </a:prstClr>
                  </a:gs>
                  <a:gs pos="0">
                    <a:prstClr val="black">
                      <a:lumMod val="38000"/>
                      <a:lumOff val="62000"/>
                    </a:prstClr>
                  </a:gs>
                  <a:gs pos="100000">
                    <a:srgbClr val="8ED5C1">
                      <a:lumMod val="0"/>
                      <a:lumOff val="100000"/>
                    </a:srgbClr>
                  </a:gs>
                </a:gsLst>
                <a:lin ang="5400000" scaled="1"/>
                <a:tileRect/>
              </a:gradFill>
            </a:endParaRPr>
          </a:p>
        </p:txBody>
      </p:sp>
      <p:sp>
        <p:nvSpPr>
          <p:cNvPr id="5" name="Footer Placeholder 4">
            <a:extLst>
              <a:ext uri="{FF2B5EF4-FFF2-40B4-BE49-F238E27FC236}">
                <a16:creationId xmlns:a16="http://schemas.microsoft.com/office/drawing/2014/main" id="{88B79D19-1410-4486-9547-91FD39856530}"/>
              </a:ext>
            </a:extLst>
          </p:cNvPr>
          <p:cNvSpPr>
            <a:spLocks noGrp="1"/>
          </p:cNvSpPr>
          <p:nvPr>
            <p:ph type="ftr" sz="quarter" idx="11"/>
          </p:nvPr>
        </p:nvSpPr>
        <p:spPr/>
        <p:txBody>
          <a:bodyPr/>
          <a:lstStyle/>
          <a:p>
            <a:endParaRPr lang="en-US" dirty="0">
              <a:gradFill flip="none" rotWithShape="1">
                <a:gsLst>
                  <a:gs pos="28000">
                    <a:prstClr val="white">
                      <a:lumMod val="93000"/>
                    </a:prstClr>
                  </a:gs>
                  <a:gs pos="0">
                    <a:prstClr val="black">
                      <a:lumMod val="38000"/>
                      <a:lumOff val="62000"/>
                    </a:prstClr>
                  </a:gs>
                  <a:gs pos="100000">
                    <a:srgbClr val="8ED5C1">
                      <a:lumMod val="0"/>
                      <a:lumOff val="100000"/>
                    </a:srgbClr>
                  </a:gs>
                </a:gsLst>
                <a:lin ang="5400000" scaled="1"/>
                <a:tileRect/>
              </a:gradFill>
            </a:endParaRPr>
          </a:p>
        </p:txBody>
      </p:sp>
      <p:sp>
        <p:nvSpPr>
          <p:cNvPr id="6" name="Slide Number Placeholder 5">
            <a:extLst>
              <a:ext uri="{FF2B5EF4-FFF2-40B4-BE49-F238E27FC236}">
                <a16:creationId xmlns:a16="http://schemas.microsoft.com/office/drawing/2014/main" id="{8A3C1FE4-F694-4540-9929-CCEAAFD616B4}"/>
              </a:ext>
            </a:extLst>
          </p:cNvPr>
          <p:cNvSpPr>
            <a:spLocks noGrp="1"/>
          </p:cNvSpPr>
          <p:nvPr>
            <p:ph type="sldNum" sz="quarter" idx="12"/>
          </p:nvPr>
        </p:nvSpPr>
        <p:spPr/>
        <p:txBody>
          <a:bodyPr/>
          <a:lstStyle/>
          <a:p>
            <a:fld id="{BAB61701-5FEF-4810-B8D0-6821BF5DD4EB}" type="slidenum">
              <a:rPr lang="en-US" smtClean="0">
                <a:gradFill flip="none" rotWithShape="1">
                  <a:gsLst>
                    <a:gs pos="28000">
                      <a:prstClr val="white">
                        <a:lumMod val="93000"/>
                      </a:prstClr>
                    </a:gs>
                    <a:gs pos="0">
                      <a:prstClr val="black">
                        <a:lumMod val="38000"/>
                        <a:lumOff val="62000"/>
                      </a:prstClr>
                    </a:gs>
                    <a:gs pos="100000">
                      <a:srgbClr val="8ED5C1">
                        <a:lumMod val="0"/>
                        <a:lumOff val="100000"/>
                      </a:srgbClr>
                    </a:gs>
                  </a:gsLst>
                  <a:lin ang="5400000" scaled="1"/>
                  <a:tileRect/>
                </a:gradFill>
              </a:rPr>
              <a:pPr/>
              <a:t>‹#›</a:t>
            </a:fld>
            <a:endParaRPr lang="en-US" dirty="0">
              <a:gradFill flip="none" rotWithShape="1">
                <a:gsLst>
                  <a:gs pos="28000">
                    <a:prstClr val="white">
                      <a:lumMod val="93000"/>
                    </a:prstClr>
                  </a:gs>
                  <a:gs pos="0">
                    <a:prstClr val="black">
                      <a:lumMod val="38000"/>
                      <a:lumOff val="62000"/>
                    </a:prstClr>
                  </a:gs>
                  <a:gs pos="100000">
                    <a:srgbClr val="8ED5C1">
                      <a:lumMod val="0"/>
                      <a:lumOff val="100000"/>
                    </a:srgbClr>
                  </a:gs>
                </a:gsLst>
                <a:lin ang="5400000" scaled="1"/>
                <a:tileRect/>
              </a:gradFill>
            </a:endParaRPr>
          </a:p>
        </p:txBody>
      </p:sp>
    </p:spTree>
    <p:extLst>
      <p:ext uri="{BB962C8B-B14F-4D97-AF65-F5344CB8AC3E}">
        <p14:creationId xmlns:p14="http://schemas.microsoft.com/office/powerpoint/2010/main" val="12202815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19B4B5-4F6D-4740-ADF4-7C6C35470D9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A3304DC-8E72-48B5-BCF8-9201187AC0C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16AAE1C-D9BA-48A3-82B3-2930717FCB85}"/>
              </a:ext>
            </a:extLst>
          </p:cNvPr>
          <p:cNvSpPr>
            <a:spLocks noGrp="1"/>
          </p:cNvSpPr>
          <p:nvPr>
            <p:ph type="dt" sz="half" idx="10"/>
          </p:nvPr>
        </p:nvSpPr>
        <p:spPr/>
        <p:txBody>
          <a:bodyPr/>
          <a:lstStyle/>
          <a:p>
            <a:fld id="{87D3B38C-6FBC-4417-9C45-701F72FBEE95}" type="datetime1">
              <a:rPr lang="en-US" smtClean="0">
                <a:gradFill flip="none" rotWithShape="1">
                  <a:gsLst>
                    <a:gs pos="28000">
                      <a:prstClr val="white">
                        <a:lumMod val="93000"/>
                      </a:prstClr>
                    </a:gs>
                    <a:gs pos="0">
                      <a:prstClr val="black">
                        <a:lumMod val="38000"/>
                        <a:lumOff val="62000"/>
                      </a:prstClr>
                    </a:gs>
                    <a:gs pos="100000">
                      <a:srgbClr val="8ED5C1">
                        <a:lumMod val="0"/>
                        <a:lumOff val="100000"/>
                      </a:srgbClr>
                    </a:gs>
                  </a:gsLst>
                  <a:lin ang="5400000" scaled="1"/>
                  <a:tileRect/>
                </a:gradFill>
              </a:rPr>
              <a:pPr/>
              <a:t>11/20/2018</a:t>
            </a:fld>
            <a:endParaRPr lang="en-US" dirty="0">
              <a:gradFill flip="none" rotWithShape="1">
                <a:gsLst>
                  <a:gs pos="28000">
                    <a:prstClr val="white">
                      <a:lumMod val="93000"/>
                    </a:prstClr>
                  </a:gs>
                  <a:gs pos="0">
                    <a:prstClr val="black">
                      <a:lumMod val="38000"/>
                      <a:lumOff val="62000"/>
                    </a:prstClr>
                  </a:gs>
                  <a:gs pos="100000">
                    <a:srgbClr val="8ED5C1">
                      <a:lumMod val="0"/>
                      <a:lumOff val="100000"/>
                    </a:srgbClr>
                  </a:gs>
                </a:gsLst>
                <a:lin ang="5400000" scaled="1"/>
                <a:tileRect/>
              </a:gradFill>
            </a:endParaRPr>
          </a:p>
        </p:txBody>
      </p:sp>
      <p:sp>
        <p:nvSpPr>
          <p:cNvPr id="5" name="Footer Placeholder 4">
            <a:extLst>
              <a:ext uri="{FF2B5EF4-FFF2-40B4-BE49-F238E27FC236}">
                <a16:creationId xmlns:a16="http://schemas.microsoft.com/office/drawing/2014/main" id="{D2713023-A9FD-4301-89D3-424D35B29D52}"/>
              </a:ext>
            </a:extLst>
          </p:cNvPr>
          <p:cNvSpPr>
            <a:spLocks noGrp="1"/>
          </p:cNvSpPr>
          <p:nvPr>
            <p:ph type="ftr" sz="quarter" idx="11"/>
          </p:nvPr>
        </p:nvSpPr>
        <p:spPr/>
        <p:txBody>
          <a:bodyPr/>
          <a:lstStyle/>
          <a:p>
            <a:endParaRPr lang="en-US" dirty="0">
              <a:gradFill flip="none" rotWithShape="1">
                <a:gsLst>
                  <a:gs pos="28000">
                    <a:prstClr val="white">
                      <a:lumMod val="93000"/>
                    </a:prstClr>
                  </a:gs>
                  <a:gs pos="0">
                    <a:prstClr val="black">
                      <a:lumMod val="38000"/>
                      <a:lumOff val="62000"/>
                    </a:prstClr>
                  </a:gs>
                  <a:gs pos="100000">
                    <a:srgbClr val="8ED5C1">
                      <a:lumMod val="0"/>
                      <a:lumOff val="100000"/>
                    </a:srgbClr>
                  </a:gs>
                </a:gsLst>
                <a:lin ang="5400000" scaled="1"/>
                <a:tileRect/>
              </a:gradFill>
            </a:endParaRPr>
          </a:p>
        </p:txBody>
      </p:sp>
      <p:sp>
        <p:nvSpPr>
          <p:cNvPr id="6" name="Slide Number Placeholder 5">
            <a:extLst>
              <a:ext uri="{FF2B5EF4-FFF2-40B4-BE49-F238E27FC236}">
                <a16:creationId xmlns:a16="http://schemas.microsoft.com/office/drawing/2014/main" id="{5D726102-DFF7-45F8-8C64-F5F2BDC48275}"/>
              </a:ext>
            </a:extLst>
          </p:cNvPr>
          <p:cNvSpPr>
            <a:spLocks noGrp="1"/>
          </p:cNvSpPr>
          <p:nvPr>
            <p:ph type="sldNum" sz="quarter" idx="12"/>
          </p:nvPr>
        </p:nvSpPr>
        <p:spPr/>
        <p:txBody>
          <a:bodyPr/>
          <a:lstStyle/>
          <a:p>
            <a:fld id="{BAB61701-5FEF-4810-B8D0-6821BF5DD4EB}" type="slidenum">
              <a:rPr lang="en-US" smtClean="0">
                <a:gradFill flip="none" rotWithShape="1">
                  <a:gsLst>
                    <a:gs pos="28000">
                      <a:prstClr val="white">
                        <a:lumMod val="93000"/>
                      </a:prstClr>
                    </a:gs>
                    <a:gs pos="0">
                      <a:prstClr val="black">
                        <a:lumMod val="38000"/>
                        <a:lumOff val="62000"/>
                      </a:prstClr>
                    </a:gs>
                    <a:gs pos="100000">
                      <a:srgbClr val="8ED5C1">
                        <a:lumMod val="0"/>
                        <a:lumOff val="100000"/>
                      </a:srgbClr>
                    </a:gs>
                  </a:gsLst>
                  <a:lin ang="5400000" scaled="1"/>
                  <a:tileRect/>
                </a:gradFill>
              </a:rPr>
              <a:pPr/>
              <a:t>‹#›</a:t>
            </a:fld>
            <a:endParaRPr lang="en-US" dirty="0">
              <a:gradFill flip="none" rotWithShape="1">
                <a:gsLst>
                  <a:gs pos="28000">
                    <a:prstClr val="white">
                      <a:lumMod val="93000"/>
                    </a:prstClr>
                  </a:gs>
                  <a:gs pos="0">
                    <a:prstClr val="black">
                      <a:lumMod val="38000"/>
                      <a:lumOff val="62000"/>
                    </a:prstClr>
                  </a:gs>
                  <a:gs pos="100000">
                    <a:srgbClr val="8ED5C1">
                      <a:lumMod val="0"/>
                      <a:lumOff val="100000"/>
                    </a:srgbClr>
                  </a:gs>
                </a:gsLst>
                <a:lin ang="5400000" scaled="1"/>
                <a:tileRect/>
              </a:gradFill>
            </a:endParaRPr>
          </a:p>
        </p:txBody>
      </p:sp>
    </p:spTree>
    <p:extLst>
      <p:ext uri="{BB962C8B-B14F-4D97-AF65-F5344CB8AC3E}">
        <p14:creationId xmlns:p14="http://schemas.microsoft.com/office/powerpoint/2010/main" val="17608662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912BF2-4EB3-42E7-8258-891D8E22E0B1}"/>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F00020EB-F8BF-4027-B8CF-0DE3E04502A6}"/>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A8D83805-BB06-42AE-A0D9-1A96CA9A3FC9}"/>
              </a:ext>
            </a:extLst>
          </p:cNvPr>
          <p:cNvSpPr>
            <a:spLocks noGrp="1"/>
          </p:cNvSpPr>
          <p:nvPr>
            <p:ph type="dt" sz="half" idx="10"/>
          </p:nvPr>
        </p:nvSpPr>
        <p:spPr/>
        <p:txBody>
          <a:bodyPr/>
          <a:lstStyle/>
          <a:p>
            <a:fld id="{548BD329-00FC-4A7D-87B0-A6884370920B}" type="datetime1">
              <a:rPr lang="en-US" smtClean="0">
                <a:gradFill flip="none" rotWithShape="1">
                  <a:gsLst>
                    <a:gs pos="28000">
                      <a:prstClr val="white">
                        <a:lumMod val="93000"/>
                      </a:prstClr>
                    </a:gs>
                    <a:gs pos="0">
                      <a:prstClr val="black">
                        <a:lumMod val="38000"/>
                        <a:lumOff val="62000"/>
                      </a:prstClr>
                    </a:gs>
                    <a:gs pos="100000">
                      <a:srgbClr val="8ED5C1">
                        <a:lumMod val="0"/>
                        <a:lumOff val="100000"/>
                      </a:srgbClr>
                    </a:gs>
                  </a:gsLst>
                  <a:lin ang="5400000" scaled="1"/>
                  <a:tileRect/>
                </a:gradFill>
              </a:rPr>
              <a:pPr/>
              <a:t>11/20/2018</a:t>
            </a:fld>
            <a:endParaRPr lang="en-US" dirty="0">
              <a:gradFill flip="none" rotWithShape="1">
                <a:gsLst>
                  <a:gs pos="28000">
                    <a:prstClr val="white">
                      <a:lumMod val="93000"/>
                    </a:prstClr>
                  </a:gs>
                  <a:gs pos="0">
                    <a:prstClr val="black">
                      <a:lumMod val="38000"/>
                      <a:lumOff val="62000"/>
                    </a:prstClr>
                  </a:gs>
                  <a:gs pos="100000">
                    <a:srgbClr val="8ED5C1">
                      <a:lumMod val="0"/>
                      <a:lumOff val="100000"/>
                    </a:srgbClr>
                  </a:gs>
                </a:gsLst>
                <a:lin ang="5400000" scaled="1"/>
                <a:tileRect/>
              </a:gradFill>
            </a:endParaRPr>
          </a:p>
        </p:txBody>
      </p:sp>
      <p:sp>
        <p:nvSpPr>
          <p:cNvPr id="5" name="Footer Placeholder 4">
            <a:extLst>
              <a:ext uri="{FF2B5EF4-FFF2-40B4-BE49-F238E27FC236}">
                <a16:creationId xmlns:a16="http://schemas.microsoft.com/office/drawing/2014/main" id="{AEC76FA3-18E4-4638-B1F4-16896DCF633E}"/>
              </a:ext>
            </a:extLst>
          </p:cNvPr>
          <p:cNvSpPr>
            <a:spLocks noGrp="1"/>
          </p:cNvSpPr>
          <p:nvPr>
            <p:ph type="ftr" sz="quarter" idx="11"/>
          </p:nvPr>
        </p:nvSpPr>
        <p:spPr/>
        <p:txBody>
          <a:bodyPr/>
          <a:lstStyle/>
          <a:p>
            <a:endParaRPr lang="en-US" dirty="0">
              <a:gradFill flip="none" rotWithShape="1">
                <a:gsLst>
                  <a:gs pos="28000">
                    <a:prstClr val="white">
                      <a:lumMod val="93000"/>
                    </a:prstClr>
                  </a:gs>
                  <a:gs pos="0">
                    <a:prstClr val="black">
                      <a:lumMod val="38000"/>
                      <a:lumOff val="62000"/>
                    </a:prstClr>
                  </a:gs>
                  <a:gs pos="100000">
                    <a:srgbClr val="8ED5C1">
                      <a:lumMod val="0"/>
                      <a:lumOff val="100000"/>
                    </a:srgbClr>
                  </a:gs>
                </a:gsLst>
                <a:lin ang="5400000" scaled="1"/>
                <a:tileRect/>
              </a:gradFill>
            </a:endParaRPr>
          </a:p>
        </p:txBody>
      </p:sp>
      <p:sp>
        <p:nvSpPr>
          <p:cNvPr id="6" name="Slide Number Placeholder 5">
            <a:extLst>
              <a:ext uri="{FF2B5EF4-FFF2-40B4-BE49-F238E27FC236}">
                <a16:creationId xmlns:a16="http://schemas.microsoft.com/office/drawing/2014/main" id="{7E08A723-BA70-4252-BBA8-BE0AD6640035}"/>
              </a:ext>
            </a:extLst>
          </p:cNvPr>
          <p:cNvSpPr>
            <a:spLocks noGrp="1"/>
          </p:cNvSpPr>
          <p:nvPr>
            <p:ph type="sldNum" sz="quarter" idx="12"/>
          </p:nvPr>
        </p:nvSpPr>
        <p:spPr/>
        <p:txBody>
          <a:bodyPr/>
          <a:lstStyle/>
          <a:p>
            <a:fld id="{BAB61701-5FEF-4810-B8D0-6821BF5DD4EB}" type="slidenum">
              <a:rPr lang="en-US" smtClean="0">
                <a:gradFill flip="none" rotWithShape="1">
                  <a:gsLst>
                    <a:gs pos="28000">
                      <a:prstClr val="white">
                        <a:lumMod val="93000"/>
                      </a:prstClr>
                    </a:gs>
                    <a:gs pos="0">
                      <a:prstClr val="black">
                        <a:lumMod val="38000"/>
                        <a:lumOff val="62000"/>
                      </a:prstClr>
                    </a:gs>
                    <a:gs pos="100000">
                      <a:srgbClr val="8ED5C1">
                        <a:lumMod val="0"/>
                        <a:lumOff val="100000"/>
                      </a:srgbClr>
                    </a:gs>
                  </a:gsLst>
                  <a:lin ang="5400000" scaled="1"/>
                  <a:tileRect/>
                </a:gradFill>
              </a:rPr>
              <a:pPr/>
              <a:t>‹#›</a:t>
            </a:fld>
            <a:endParaRPr lang="en-US" dirty="0">
              <a:gradFill flip="none" rotWithShape="1">
                <a:gsLst>
                  <a:gs pos="28000">
                    <a:prstClr val="white">
                      <a:lumMod val="93000"/>
                    </a:prstClr>
                  </a:gs>
                  <a:gs pos="0">
                    <a:prstClr val="black">
                      <a:lumMod val="38000"/>
                      <a:lumOff val="62000"/>
                    </a:prstClr>
                  </a:gs>
                  <a:gs pos="100000">
                    <a:srgbClr val="8ED5C1">
                      <a:lumMod val="0"/>
                      <a:lumOff val="100000"/>
                    </a:srgbClr>
                  </a:gs>
                </a:gsLst>
                <a:lin ang="5400000" scaled="1"/>
                <a:tileRect/>
              </a:gradFill>
            </a:endParaRPr>
          </a:p>
        </p:txBody>
      </p:sp>
    </p:spTree>
    <p:extLst>
      <p:ext uri="{BB962C8B-B14F-4D97-AF65-F5344CB8AC3E}">
        <p14:creationId xmlns:p14="http://schemas.microsoft.com/office/powerpoint/2010/main" val="29231869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593748-365A-480E-AE3D-8EC9095D8F1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6E95B3C-FF3D-4FC2-B6A5-5FF483EF52FE}"/>
              </a:ext>
            </a:extLst>
          </p:cNvPr>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87E1B11-364D-4601-9C14-B42CD24EEFA0}"/>
              </a:ext>
            </a:extLst>
          </p:cNvPr>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31C1B91-F038-4974-A15B-BA75514F6172}"/>
              </a:ext>
            </a:extLst>
          </p:cNvPr>
          <p:cNvSpPr>
            <a:spLocks noGrp="1"/>
          </p:cNvSpPr>
          <p:nvPr>
            <p:ph type="dt" sz="half" idx="10"/>
          </p:nvPr>
        </p:nvSpPr>
        <p:spPr/>
        <p:txBody>
          <a:bodyPr/>
          <a:lstStyle/>
          <a:p>
            <a:fld id="{AF23B6E4-E098-404D-A09A-FC98337B974D}" type="datetime1">
              <a:rPr lang="en-US" smtClean="0">
                <a:gradFill flip="none" rotWithShape="1">
                  <a:gsLst>
                    <a:gs pos="28000">
                      <a:prstClr val="white">
                        <a:lumMod val="93000"/>
                      </a:prstClr>
                    </a:gs>
                    <a:gs pos="0">
                      <a:prstClr val="black">
                        <a:lumMod val="38000"/>
                        <a:lumOff val="62000"/>
                      </a:prstClr>
                    </a:gs>
                    <a:gs pos="100000">
                      <a:srgbClr val="8ED5C1">
                        <a:lumMod val="0"/>
                        <a:lumOff val="100000"/>
                      </a:srgbClr>
                    </a:gs>
                  </a:gsLst>
                  <a:lin ang="5400000" scaled="1"/>
                  <a:tileRect/>
                </a:gradFill>
              </a:rPr>
              <a:pPr/>
              <a:t>11/20/2018</a:t>
            </a:fld>
            <a:endParaRPr lang="en-US" dirty="0">
              <a:gradFill flip="none" rotWithShape="1">
                <a:gsLst>
                  <a:gs pos="28000">
                    <a:prstClr val="white">
                      <a:lumMod val="93000"/>
                    </a:prstClr>
                  </a:gs>
                  <a:gs pos="0">
                    <a:prstClr val="black">
                      <a:lumMod val="38000"/>
                      <a:lumOff val="62000"/>
                    </a:prstClr>
                  </a:gs>
                  <a:gs pos="100000">
                    <a:srgbClr val="8ED5C1">
                      <a:lumMod val="0"/>
                      <a:lumOff val="100000"/>
                    </a:srgbClr>
                  </a:gs>
                </a:gsLst>
                <a:lin ang="5400000" scaled="1"/>
                <a:tileRect/>
              </a:gradFill>
            </a:endParaRPr>
          </a:p>
        </p:txBody>
      </p:sp>
      <p:sp>
        <p:nvSpPr>
          <p:cNvPr id="6" name="Footer Placeholder 5">
            <a:extLst>
              <a:ext uri="{FF2B5EF4-FFF2-40B4-BE49-F238E27FC236}">
                <a16:creationId xmlns:a16="http://schemas.microsoft.com/office/drawing/2014/main" id="{D14069FA-A946-4597-A08B-640DB7E4D115}"/>
              </a:ext>
            </a:extLst>
          </p:cNvPr>
          <p:cNvSpPr>
            <a:spLocks noGrp="1"/>
          </p:cNvSpPr>
          <p:nvPr>
            <p:ph type="ftr" sz="quarter" idx="11"/>
          </p:nvPr>
        </p:nvSpPr>
        <p:spPr/>
        <p:txBody>
          <a:bodyPr/>
          <a:lstStyle/>
          <a:p>
            <a:endParaRPr lang="en-US" dirty="0">
              <a:gradFill flip="none" rotWithShape="1">
                <a:gsLst>
                  <a:gs pos="28000">
                    <a:prstClr val="white">
                      <a:lumMod val="93000"/>
                    </a:prstClr>
                  </a:gs>
                  <a:gs pos="0">
                    <a:prstClr val="black">
                      <a:lumMod val="38000"/>
                      <a:lumOff val="62000"/>
                    </a:prstClr>
                  </a:gs>
                  <a:gs pos="100000">
                    <a:srgbClr val="8ED5C1">
                      <a:lumMod val="0"/>
                      <a:lumOff val="100000"/>
                    </a:srgbClr>
                  </a:gs>
                </a:gsLst>
                <a:lin ang="5400000" scaled="1"/>
                <a:tileRect/>
              </a:gradFill>
            </a:endParaRPr>
          </a:p>
        </p:txBody>
      </p:sp>
      <p:sp>
        <p:nvSpPr>
          <p:cNvPr id="7" name="Slide Number Placeholder 6">
            <a:extLst>
              <a:ext uri="{FF2B5EF4-FFF2-40B4-BE49-F238E27FC236}">
                <a16:creationId xmlns:a16="http://schemas.microsoft.com/office/drawing/2014/main" id="{BF98E3D3-1F22-41C0-9731-7E45176ECDB7}"/>
              </a:ext>
            </a:extLst>
          </p:cNvPr>
          <p:cNvSpPr>
            <a:spLocks noGrp="1"/>
          </p:cNvSpPr>
          <p:nvPr>
            <p:ph type="sldNum" sz="quarter" idx="12"/>
          </p:nvPr>
        </p:nvSpPr>
        <p:spPr/>
        <p:txBody>
          <a:bodyPr/>
          <a:lstStyle/>
          <a:p>
            <a:fld id="{BAB61701-5FEF-4810-B8D0-6821BF5DD4EB}" type="slidenum">
              <a:rPr lang="en-US" smtClean="0">
                <a:gradFill flip="none" rotWithShape="1">
                  <a:gsLst>
                    <a:gs pos="28000">
                      <a:prstClr val="white">
                        <a:lumMod val="93000"/>
                      </a:prstClr>
                    </a:gs>
                    <a:gs pos="0">
                      <a:prstClr val="black">
                        <a:lumMod val="38000"/>
                        <a:lumOff val="62000"/>
                      </a:prstClr>
                    </a:gs>
                    <a:gs pos="100000">
                      <a:srgbClr val="8ED5C1">
                        <a:lumMod val="0"/>
                        <a:lumOff val="100000"/>
                      </a:srgbClr>
                    </a:gs>
                  </a:gsLst>
                  <a:lin ang="5400000" scaled="1"/>
                  <a:tileRect/>
                </a:gradFill>
              </a:rPr>
              <a:pPr/>
              <a:t>‹#›</a:t>
            </a:fld>
            <a:endParaRPr lang="en-US" dirty="0">
              <a:gradFill flip="none" rotWithShape="1">
                <a:gsLst>
                  <a:gs pos="28000">
                    <a:prstClr val="white">
                      <a:lumMod val="93000"/>
                    </a:prstClr>
                  </a:gs>
                  <a:gs pos="0">
                    <a:prstClr val="black">
                      <a:lumMod val="38000"/>
                      <a:lumOff val="62000"/>
                    </a:prstClr>
                  </a:gs>
                  <a:gs pos="100000">
                    <a:srgbClr val="8ED5C1">
                      <a:lumMod val="0"/>
                      <a:lumOff val="100000"/>
                    </a:srgbClr>
                  </a:gs>
                </a:gsLst>
                <a:lin ang="5400000" scaled="1"/>
                <a:tileRect/>
              </a:gradFill>
            </a:endParaRPr>
          </a:p>
        </p:txBody>
      </p:sp>
    </p:spTree>
    <p:extLst>
      <p:ext uri="{BB962C8B-B14F-4D97-AF65-F5344CB8AC3E}">
        <p14:creationId xmlns:p14="http://schemas.microsoft.com/office/powerpoint/2010/main" val="40701645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AD2950-86E2-434B-A1D4-D52345B27818}"/>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05D83EE-BAF3-499F-83D7-DE975A811ECB}"/>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a:extLst>
              <a:ext uri="{FF2B5EF4-FFF2-40B4-BE49-F238E27FC236}">
                <a16:creationId xmlns:a16="http://schemas.microsoft.com/office/drawing/2014/main" id="{110E8AFD-E764-4B40-8754-8774B28A468E}"/>
              </a:ext>
            </a:extLst>
          </p:cNvPr>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ED9F54F-5749-443B-92F5-1913D2481E09}"/>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a:extLst>
              <a:ext uri="{FF2B5EF4-FFF2-40B4-BE49-F238E27FC236}">
                <a16:creationId xmlns:a16="http://schemas.microsoft.com/office/drawing/2014/main" id="{02F12841-C081-4BB6-8C3D-EC2AA339C65D}"/>
              </a:ext>
            </a:extLst>
          </p:cNvPr>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915AC48-9EFB-4A9A-B1BD-0BEB438CF4BF}"/>
              </a:ext>
            </a:extLst>
          </p:cNvPr>
          <p:cNvSpPr>
            <a:spLocks noGrp="1"/>
          </p:cNvSpPr>
          <p:nvPr>
            <p:ph type="dt" sz="half" idx="10"/>
          </p:nvPr>
        </p:nvSpPr>
        <p:spPr/>
        <p:txBody>
          <a:bodyPr/>
          <a:lstStyle/>
          <a:p>
            <a:fld id="{7AAB6BDA-1214-4D80-AEC1-2757939A2AB4}" type="datetime1">
              <a:rPr lang="en-US" smtClean="0">
                <a:gradFill flip="none" rotWithShape="1">
                  <a:gsLst>
                    <a:gs pos="28000">
                      <a:prstClr val="white">
                        <a:lumMod val="93000"/>
                      </a:prstClr>
                    </a:gs>
                    <a:gs pos="0">
                      <a:prstClr val="black">
                        <a:lumMod val="38000"/>
                        <a:lumOff val="62000"/>
                      </a:prstClr>
                    </a:gs>
                    <a:gs pos="100000">
                      <a:srgbClr val="8ED5C1">
                        <a:lumMod val="0"/>
                        <a:lumOff val="100000"/>
                      </a:srgbClr>
                    </a:gs>
                  </a:gsLst>
                  <a:lin ang="5400000" scaled="1"/>
                  <a:tileRect/>
                </a:gradFill>
              </a:rPr>
              <a:pPr/>
              <a:t>11/20/2018</a:t>
            </a:fld>
            <a:endParaRPr lang="en-US" dirty="0">
              <a:gradFill flip="none" rotWithShape="1">
                <a:gsLst>
                  <a:gs pos="28000">
                    <a:prstClr val="white">
                      <a:lumMod val="93000"/>
                    </a:prstClr>
                  </a:gs>
                  <a:gs pos="0">
                    <a:prstClr val="black">
                      <a:lumMod val="38000"/>
                      <a:lumOff val="62000"/>
                    </a:prstClr>
                  </a:gs>
                  <a:gs pos="100000">
                    <a:srgbClr val="8ED5C1">
                      <a:lumMod val="0"/>
                      <a:lumOff val="100000"/>
                    </a:srgbClr>
                  </a:gs>
                </a:gsLst>
                <a:lin ang="5400000" scaled="1"/>
                <a:tileRect/>
              </a:gradFill>
            </a:endParaRPr>
          </a:p>
        </p:txBody>
      </p:sp>
      <p:sp>
        <p:nvSpPr>
          <p:cNvPr id="8" name="Footer Placeholder 7">
            <a:extLst>
              <a:ext uri="{FF2B5EF4-FFF2-40B4-BE49-F238E27FC236}">
                <a16:creationId xmlns:a16="http://schemas.microsoft.com/office/drawing/2014/main" id="{86C7DD6C-36D5-4876-9B1E-A71271CD0792}"/>
              </a:ext>
            </a:extLst>
          </p:cNvPr>
          <p:cNvSpPr>
            <a:spLocks noGrp="1"/>
          </p:cNvSpPr>
          <p:nvPr>
            <p:ph type="ftr" sz="quarter" idx="11"/>
          </p:nvPr>
        </p:nvSpPr>
        <p:spPr/>
        <p:txBody>
          <a:bodyPr/>
          <a:lstStyle/>
          <a:p>
            <a:endParaRPr lang="en-US" dirty="0">
              <a:gradFill flip="none" rotWithShape="1">
                <a:gsLst>
                  <a:gs pos="28000">
                    <a:prstClr val="white">
                      <a:lumMod val="93000"/>
                    </a:prstClr>
                  </a:gs>
                  <a:gs pos="0">
                    <a:prstClr val="black">
                      <a:lumMod val="38000"/>
                      <a:lumOff val="62000"/>
                    </a:prstClr>
                  </a:gs>
                  <a:gs pos="100000">
                    <a:srgbClr val="8ED5C1">
                      <a:lumMod val="0"/>
                      <a:lumOff val="100000"/>
                    </a:srgbClr>
                  </a:gs>
                </a:gsLst>
                <a:lin ang="5400000" scaled="1"/>
                <a:tileRect/>
              </a:gradFill>
            </a:endParaRPr>
          </a:p>
        </p:txBody>
      </p:sp>
      <p:sp>
        <p:nvSpPr>
          <p:cNvPr id="9" name="Slide Number Placeholder 8">
            <a:extLst>
              <a:ext uri="{FF2B5EF4-FFF2-40B4-BE49-F238E27FC236}">
                <a16:creationId xmlns:a16="http://schemas.microsoft.com/office/drawing/2014/main" id="{CAF55C96-FF49-42BE-86A1-C0339B286CCC}"/>
              </a:ext>
            </a:extLst>
          </p:cNvPr>
          <p:cNvSpPr>
            <a:spLocks noGrp="1"/>
          </p:cNvSpPr>
          <p:nvPr>
            <p:ph type="sldNum" sz="quarter" idx="12"/>
          </p:nvPr>
        </p:nvSpPr>
        <p:spPr/>
        <p:txBody>
          <a:bodyPr/>
          <a:lstStyle/>
          <a:p>
            <a:fld id="{BAB61701-5FEF-4810-B8D0-6821BF5DD4EB}" type="slidenum">
              <a:rPr lang="en-US" smtClean="0">
                <a:gradFill flip="none" rotWithShape="1">
                  <a:gsLst>
                    <a:gs pos="28000">
                      <a:prstClr val="white">
                        <a:lumMod val="93000"/>
                      </a:prstClr>
                    </a:gs>
                    <a:gs pos="0">
                      <a:prstClr val="black">
                        <a:lumMod val="38000"/>
                        <a:lumOff val="62000"/>
                      </a:prstClr>
                    </a:gs>
                    <a:gs pos="100000">
                      <a:srgbClr val="8ED5C1">
                        <a:lumMod val="0"/>
                        <a:lumOff val="100000"/>
                      </a:srgbClr>
                    </a:gs>
                  </a:gsLst>
                  <a:lin ang="5400000" scaled="1"/>
                  <a:tileRect/>
                </a:gradFill>
              </a:rPr>
              <a:pPr/>
              <a:t>‹#›</a:t>
            </a:fld>
            <a:endParaRPr lang="en-US" dirty="0">
              <a:gradFill flip="none" rotWithShape="1">
                <a:gsLst>
                  <a:gs pos="28000">
                    <a:prstClr val="white">
                      <a:lumMod val="93000"/>
                    </a:prstClr>
                  </a:gs>
                  <a:gs pos="0">
                    <a:prstClr val="black">
                      <a:lumMod val="38000"/>
                      <a:lumOff val="62000"/>
                    </a:prstClr>
                  </a:gs>
                  <a:gs pos="100000">
                    <a:srgbClr val="8ED5C1">
                      <a:lumMod val="0"/>
                      <a:lumOff val="100000"/>
                    </a:srgbClr>
                  </a:gs>
                </a:gsLst>
                <a:lin ang="5400000" scaled="1"/>
                <a:tileRect/>
              </a:gradFill>
            </a:endParaRPr>
          </a:p>
        </p:txBody>
      </p:sp>
    </p:spTree>
    <p:extLst>
      <p:ext uri="{BB962C8B-B14F-4D97-AF65-F5344CB8AC3E}">
        <p14:creationId xmlns:p14="http://schemas.microsoft.com/office/powerpoint/2010/main" val="26293920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065978-4E96-4EB0-A62E-070221D634B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C242E75-AB2E-4235-8DD6-126DC11A129D}"/>
              </a:ext>
            </a:extLst>
          </p:cNvPr>
          <p:cNvSpPr>
            <a:spLocks noGrp="1"/>
          </p:cNvSpPr>
          <p:nvPr>
            <p:ph type="dt" sz="half" idx="10"/>
          </p:nvPr>
        </p:nvSpPr>
        <p:spPr/>
        <p:txBody>
          <a:bodyPr/>
          <a:lstStyle/>
          <a:p>
            <a:fld id="{B7D94314-F22F-4621-A529-884F3FB75355}" type="datetime1">
              <a:rPr lang="en-US" smtClean="0">
                <a:gradFill flip="none" rotWithShape="1">
                  <a:gsLst>
                    <a:gs pos="28000">
                      <a:prstClr val="white">
                        <a:lumMod val="93000"/>
                      </a:prstClr>
                    </a:gs>
                    <a:gs pos="0">
                      <a:prstClr val="black">
                        <a:lumMod val="38000"/>
                        <a:lumOff val="62000"/>
                      </a:prstClr>
                    </a:gs>
                    <a:gs pos="100000">
                      <a:srgbClr val="8ED5C1">
                        <a:lumMod val="0"/>
                        <a:lumOff val="100000"/>
                      </a:srgbClr>
                    </a:gs>
                  </a:gsLst>
                  <a:lin ang="5400000" scaled="1"/>
                  <a:tileRect/>
                </a:gradFill>
              </a:rPr>
              <a:pPr/>
              <a:t>11/20/2018</a:t>
            </a:fld>
            <a:endParaRPr lang="en-US" dirty="0">
              <a:gradFill flip="none" rotWithShape="1">
                <a:gsLst>
                  <a:gs pos="28000">
                    <a:prstClr val="white">
                      <a:lumMod val="93000"/>
                    </a:prstClr>
                  </a:gs>
                  <a:gs pos="0">
                    <a:prstClr val="black">
                      <a:lumMod val="38000"/>
                      <a:lumOff val="62000"/>
                    </a:prstClr>
                  </a:gs>
                  <a:gs pos="100000">
                    <a:srgbClr val="8ED5C1">
                      <a:lumMod val="0"/>
                      <a:lumOff val="100000"/>
                    </a:srgbClr>
                  </a:gs>
                </a:gsLst>
                <a:lin ang="5400000" scaled="1"/>
                <a:tileRect/>
              </a:gradFill>
            </a:endParaRPr>
          </a:p>
        </p:txBody>
      </p:sp>
      <p:sp>
        <p:nvSpPr>
          <p:cNvPr id="4" name="Footer Placeholder 3">
            <a:extLst>
              <a:ext uri="{FF2B5EF4-FFF2-40B4-BE49-F238E27FC236}">
                <a16:creationId xmlns:a16="http://schemas.microsoft.com/office/drawing/2014/main" id="{B34B5ED1-41ED-401B-B70E-3770D402F31C}"/>
              </a:ext>
            </a:extLst>
          </p:cNvPr>
          <p:cNvSpPr>
            <a:spLocks noGrp="1"/>
          </p:cNvSpPr>
          <p:nvPr>
            <p:ph type="ftr" sz="quarter" idx="11"/>
          </p:nvPr>
        </p:nvSpPr>
        <p:spPr/>
        <p:txBody>
          <a:bodyPr/>
          <a:lstStyle/>
          <a:p>
            <a:endParaRPr lang="en-US" dirty="0">
              <a:gradFill flip="none" rotWithShape="1">
                <a:gsLst>
                  <a:gs pos="28000">
                    <a:prstClr val="white">
                      <a:lumMod val="93000"/>
                    </a:prstClr>
                  </a:gs>
                  <a:gs pos="0">
                    <a:prstClr val="black">
                      <a:lumMod val="38000"/>
                      <a:lumOff val="62000"/>
                    </a:prstClr>
                  </a:gs>
                  <a:gs pos="100000">
                    <a:srgbClr val="8ED5C1">
                      <a:lumMod val="0"/>
                      <a:lumOff val="100000"/>
                    </a:srgbClr>
                  </a:gs>
                </a:gsLst>
                <a:lin ang="5400000" scaled="1"/>
                <a:tileRect/>
              </a:gradFill>
            </a:endParaRPr>
          </a:p>
        </p:txBody>
      </p:sp>
      <p:sp>
        <p:nvSpPr>
          <p:cNvPr id="5" name="Slide Number Placeholder 4">
            <a:extLst>
              <a:ext uri="{FF2B5EF4-FFF2-40B4-BE49-F238E27FC236}">
                <a16:creationId xmlns:a16="http://schemas.microsoft.com/office/drawing/2014/main" id="{7A21FD4D-94C6-4A83-9CD7-6033292DF14B}"/>
              </a:ext>
            </a:extLst>
          </p:cNvPr>
          <p:cNvSpPr>
            <a:spLocks noGrp="1"/>
          </p:cNvSpPr>
          <p:nvPr>
            <p:ph type="sldNum" sz="quarter" idx="12"/>
          </p:nvPr>
        </p:nvSpPr>
        <p:spPr/>
        <p:txBody>
          <a:bodyPr/>
          <a:lstStyle/>
          <a:p>
            <a:fld id="{BAB61701-5FEF-4810-B8D0-6821BF5DD4EB}" type="slidenum">
              <a:rPr lang="en-US" smtClean="0">
                <a:gradFill flip="none" rotWithShape="1">
                  <a:gsLst>
                    <a:gs pos="28000">
                      <a:prstClr val="white">
                        <a:lumMod val="93000"/>
                      </a:prstClr>
                    </a:gs>
                    <a:gs pos="0">
                      <a:prstClr val="black">
                        <a:lumMod val="38000"/>
                        <a:lumOff val="62000"/>
                      </a:prstClr>
                    </a:gs>
                    <a:gs pos="100000">
                      <a:srgbClr val="8ED5C1">
                        <a:lumMod val="0"/>
                        <a:lumOff val="100000"/>
                      </a:srgbClr>
                    </a:gs>
                  </a:gsLst>
                  <a:lin ang="5400000" scaled="1"/>
                  <a:tileRect/>
                </a:gradFill>
              </a:rPr>
              <a:pPr/>
              <a:t>‹#›</a:t>
            </a:fld>
            <a:endParaRPr lang="en-US" dirty="0">
              <a:gradFill flip="none" rotWithShape="1">
                <a:gsLst>
                  <a:gs pos="28000">
                    <a:prstClr val="white">
                      <a:lumMod val="93000"/>
                    </a:prstClr>
                  </a:gs>
                  <a:gs pos="0">
                    <a:prstClr val="black">
                      <a:lumMod val="38000"/>
                      <a:lumOff val="62000"/>
                    </a:prstClr>
                  </a:gs>
                  <a:gs pos="100000">
                    <a:srgbClr val="8ED5C1">
                      <a:lumMod val="0"/>
                      <a:lumOff val="100000"/>
                    </a:srgbClr>
                  </a:gs>
                </a:gsLst>
                <a:lin ang="5400000" scaled="1"/>
                <a:tileRect/>
              </a:gradFill>
            </a:endParaRPr>
          </a:p>
        </p:txBody>
      </p:sp>
    </p:spTree>
    <p:extLst>
      <p:ext uri="{BB962C8B-B14F-4D97-AF65-F5344CB8AC3E}">
        <p14:creationId xmlns:p14="http://schemas.microsoft.com/office/powerpoint/2010/main" val="4479968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46B8DDF-45AC-4E82-BFBB-73CBF0271BF2}"/>
              </a:ext>
            </a:extLst>
          </p:cNvPr>
          <p:cNvSpPr>
            <a:spLocks noGrp="1"/>
          </p:cNvSpPr>
          <p:nvPr>
            <p:ph type="dt" sz="half" idx="10"/>
          </p:nvPr>
        </p:nvSpPr>
        <p:spPr/>
        <p:txBody>
          <a:bodyPr/>
          <a:lstStyle/>
          <a:p>
            <a:fld id="{E6559056-FFAC-4D10-A356-772C9A184E2E}" type="datetime1">
              <a:rPr lang="en-US" smtClean="0">
                <a:gradFill flip="none" rotWithShape="1">
                  <a:gsLst>
                    <a:gs pos="28000">
                      <a:prstClr val="white">
                        <a:lumMod val="93000"/>
                      </a:prstClr>
                    </a:gs>
                    <a:gs pos="0">
                      <a:prstClr val="black">
                        <a:lumMod val="38000"/>
                        <a:lumOff val="62000"/>
                      </a:prstClr>
                    </a:gs>
                    <a:gs pos="100000">
                      <a:srgbClr val="8ED5C1">
                        <a:lumMod val="0"/>
                        <a:lumOff val="100000"/>
                      </a:srgbClr>
                    </a:gs>
                  </a:gsLst>
                  <a:lin ang="5400000" scaled="1"/>
                  <a:tileRect/>
                </a:gradFill>
              </a:rPr>
              <a:pPr/>
              <a:t>11/20/2018</a:t>
            </a:fld>
            <a:endParaRPr lang="en-US" dirty="0">
              <a:gradFill flip="none" rotWithShape="1">
                <a:gsLst>
                  <a:gs pos="28000">
                    <a:prstClr val="white">
                      <a:lumMod val="93000"/>
                    </a:prstClr>
                  </a:gs>
                  <a:gs pos="0">
                    <a:prstClr val="black">
                      <a:lumMod val="38000"/>
                      <a:lumOff val="62000"/>
                    </a:prstClr>
                  </a:gs>
                  <a:gs pos="100000">
                    <a:srgbClr val="8ED5C1">
                      <a:lumMod val="0"/>
                      <a:lumOff val="100000"/>
                    </a:srgbClr>
                  </a:gs>
                </a:gsLst>
                <a:lin ang="5400000" scaled="1"/>
                <a:tileRect/>
              </a:gradFill>
            </a:endParaRPr>
          </a:p>
        </p:txBody>
      </p:sp>
      <p:sp>
        <p:nvSpPr>
          <p:cNvPr id="3" name="Footer Placeholder 2">
            <a:extLst>
              <a:ext uri="{FF2B5EF4-FFF2-40B4-BE49-F238E27FC236}">
                <a16:creationId xmlns:a16="http://schemas.microsoft.com/office/drawing/2014/main" id="{AF1A826C-657F-42E4-B3AA-F8C0A2A032F3}"/>
              </a:ext>
            </a:extLst>
          </p:cNvPr>
          <p:cNvSpPr>
            <a:spLocks noGrp="1"/>
          </p:cNvSpPr>
          <p:nvPr>
            <p:ph type="ftr" sz="quarter" idx="11"/>
          </p:nvPr>
        </p:nvSpPr>
        <p:spPr/>
        <p:txBody>
          <a:bodyPr/>
          <a:lstStyle/>
          <a:p>
            <a:endParaRPr lang="en-US" dirty="0">
              <a:gradFill flip="none" rotWithShape="1">
                <a:gsLst>
                  <a:gs pos="28000">
                    <a:prstClr val="white">
                      <a:lumMod val="93000"/>
                    </a:prstClr>
                  </a:gs>
                  <a:gs pos="0">
                    <a:prstClr val="black">
                      <a:lumMod val="38000"/>
                      <a:lumOff val="62000"/>
                    </a:prstClr>
                  </a:gs>
                  <a:gs pos="100000">
                    <a:srgbClr val="8ED5C1">
                      <a:lumMod val="0"/>
                      <a:lumOff val="100000"/>
                    </a:srgbClr>
                  </a:gs>
                </a:gsLst>
                <a:lin ang="5400000" scaled="1"/>
                <a:tileRect/>
              </a:gradFill>
            </a:endParaRPr>
          </a:p>
        </p:txBody>
      </p:sp>
      <p:sp>
        <p:nvSpPr>
          <p:cNvPr id="4" name="Slide Number Placeholder 3">
            <a:extLst>
              <a:ext uri="{FF2B5EF4-FFF2-40B4-BE49-F238E27FC236}">
                <a16:creationId xmlns:a16="http://schemas.microsoft.com/office/drawing/2014/main" id="{E4E83546-F209-40DD-864D-17254C44B3D7}"/>
              </a:ext>
            </a:extLst>
          </p:cNvPr>
          <p:cNvSpPr>
            <a:spLocks noGrp="1"/>
          </p:cNvSpPr>
          <p:nvPr>
            <p:ph type="sldNum" sz="quarter" idx="12"/>
          </p:nvPr>
        </p:nvSpPr>
        <p:spPr/>
        <p:txBody>
          <a:bodyPr/>
          <a:lstStyle/>
          <a:p>
            <a:fld id="{BAB61701-5FEF-4810-B8D0-6821BF5DD4EB}" type="slidenum">
              <a:rPr lang="en-US" smtClean="0">
                <a:gradFill flip="none" rotWithShape="1">
                  <a:gsLst>
                    <a:gs pos="28000">
                      <a:prstClr val="white">
                        <a:lumMod val="93000"/>
                      </a:prstClr>
                    </a:gs>
                    <a:gs pos="0">
                      <a:prstClr val="black">
                        <a:lumMod val="38000"/>
                        <a:lumOff val="62000"/>
                      </a:prstClr>
                    </a:gs>
                    <a:gs pos="100000">
                      <a:srgbClr val="8ED5C1">
                        <a:lumMod val="0"/>
                        <a:lumOff val="100000"/>
                      </a:srgbClr>
                    </a:gs>
                  </a:gsLst>
                  <a:lin ang="5400000" scaled="1"/>
                  <a:tileRect/>
                </a:gradFill>
              </a:rPr>
              <a:pPr/>
              <a:t>‹#›</a:t>
            </a:fld>
            <a:endParaRPr lang="en-US" dirty="0">
              <a:gradFill flip="none" rotWithShape="1">
                <a:gsLst>
                  <a:gs pos="28000">
                    <a:prstClr val="white">
                      <a:lumMod val="93000"/>
                    </a:prstClr>
                  </a:gs>
                  <a:gs pos="0">
                    <a:prstClr val="black">
                      <a:lumMod val="38000"/>
                      <a:lumOff val="62000"/>
                    </a:prstClr>
                  </a:gs>
                  <a:gs pos="100000">
                    <a:srgbClr val="8ED5C1">
                      <a:lumMod val="0"/>
                      <a:lumOff val="100000"/>
                    </a:srgbClr>
                  </a:gs>
                </a:gsLst>
                <a:lin ang="5400000" scaled="1"/>
                <a:tileRect/>
              </a:gradFill>
            </a:endParaRPr>
          </a:p>
        </p:txBody>
      </p:sp>
    </p:spTree>
    <p:extLst>
      <p:ext uri="{BB962C8B-B14F-4D97-AF65-F5344CB8AC3E}">
        <p14:creationId xmlns:p14="http://schemas.microsoft.com/office/powerpoint/2010/main" val="37967057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E3A91-BFA2-42FD-953E-85030B940758}"/>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00587886-F5FA-452B-835D-0C30D5471620}"/>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A83B268-6279-4A84-9AF9-A8B5A462E8B9}"/>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a:extLst>
              <a:ext uri="{FF2B5EF4-FFF2-40B4-BE49-F238E27FC236}">
                <a16:creationId xmlns:a16="http://schemas.microsoft.com/office/drawing/2014/main" id="{A208B53F-9A61-4CD5-B41E-C34240D7E8A4}"/>
              </a:ext>
            </a:extLst>
          </p:cNvPr>
          <p:cNvSpPr>
            <a:spLocks noGrp="1"/>
          </p:cNvSpPr>
          <p:nvPr>
            <p:ph type="dt" sz="half" idx="10"/>
          </p:nvPr>
        </p:nvSpPr>
        <p:spPr/>
        <p:txBody>
          <a:bodyPr/>
          <a:lstStyle/>
          <a:p>
            <a:fld id="{E84C7DC8-957A-4A21-8DB8-13292F955A23}" type="datetime1">
              <a:rPr lang="en-US" smtClean="0">
                <a:gradFill flip="none" rotWithShape="1">
                  <a:gsLst>
                    <a:gs pos="28000">
                      <a:prstClr val="white">
                        <a:lumMod val="93000"/>
                      </a:prstClr>
                    </a:gs>
                    <a:gs pos="0">
                      <a:prstClr val="black">
                        <a:lumMod val="38000"/>
                        <a:lumOff val="62000"/>
                      </a:prstClr>
                    </a:gs>
                    <a:gs pos="100000">
                      <a:srgbClr val="8ED5C1">
                        <a:lumMod val="0"/>
                        <a:lumOff val="100000"/>
                      </a:srgbClr>
                    </a:gs>
                  </a:gsLst>
                  <a:lin ang="5400000" scaled="1"/>
                  <a:tileRect/>
                </a:gradFill>
              </a:rPr>
              <a:pPr/>
              <a:t>11/20/2018</a:t>
            </a:fld>
            <a:endParaRPr lang="en-US" dirty="0">
              <a:gradFill flip="none" rotWithShape="1">
                <a:gsLst>
                  <a:gs pos="28000">
                    <a:prstClr val="white">
                      <a:lumMod val="93000"/>
                    </a:prstClr>
                  </a:gs>
                  <a:gs pos="0">
                    <a:prstClr val="black">
                      <a:lumMod val="38000"/>
                      <a:lumOff val="62000"/>
                    </a:prstClr>
                  </a:gs>
                  <a:gs pos="100000">
                    <a:srgbClr val="8ED5C1">
                      <a:lumMod val="0"/>
                      <a:lumOff val="100000"/>
                    </a:srgbClr>
                  </a:gs>
                </a:gsLst>
                <a:lin ang="5400000" scaled="1"/>
                <a:tileRect/>
              </a:gradFill>
            </a:endParaRPr>
          </a:p>
        </p:txBody>
      </p:sp>
      <p:sp>
        <p:nvSpPr>
          <p:cNvPr id="6" name="Footer Placeholder 5">
            <a:extLst>
              <a:ext uri="{FF2B5EF4-FFF2-40B4-BE49-F238E27FC236}">
                <a16:creationId xmlns:a16="http://schemas.microsoft.com/office/drawing/2014/main" id="{F480385E-A4CA-4DB2-B99B-A786B5CBAAAE}"/>
              </a:ext>
            </a:extLst>
          </p:cNvPr>
          <p:cNvSpPr>
            <a:spLocks noGrp="1"/>
          </p:cNvSpPr>
          <p:nvPr>
            <p:ph type="ftr" sz="quarter" idx="11"/>
          </p:nvPr>
        </p:nvSpPr>
        <p:spPr/>
        <p:txBody>
          <a:bodyPr/>
          <a:lstStyle/>
          <a:p>
            <a:endParaRPr lang="en-US" dirty="0">
              <a:gradFill flip="none" rotWithShape="1">
                <a:gsLst>
                  <a:gs pos="28000">
                    <a:prstClr val="white">
                      <a:lumMod val="93000"/>
                    </a:prstClr>
                  </a:gs>
                  <a:gs pos="0">
                    <a:prstClr val="black">
                      <a:lumMod val="38000"/>
                      <a:lumOff val="62000"/>
                    </a:prstClr>
                  </a:gs>
                  <a:gs pos="100000">
                    <a:srgbClr val="8ED5C1">
                      <a:lumMod val="0"/>
                      <a:lumOff val="100000"/>
                    </a:srgbClr>
                  </a:gs>
                </a:gsLst>
                <a:lin ang="5400000" scaled="1"/>
                <a:tileRect/>
              </a:gradFill>
            </a:endParaRPr>
          </a:p>
        </p:txBody>
      </p:sp>
      <p:sp>
        <p:nvSpPr>
          <p:cNvPr id="7" name="Slide Number Placeholder 6">
            <a:extLst>
              <a:ext uri="{FF2B5EF4-FFF2-40B4-BE49-F238E27FC236}">
                <a16:creationId xmlns:a16="http://schemas.microsoft.com/office/drawing/2014/main" id="{ECEE4FF7-A3B1-4527-AB03-15C1FD438916}"/>
              </a:ext>
            </a:extLst>
          </p:cNvPr>
          <p:cNvSpPr>
            <a:spLocks noGrp="1"/>
          </p:cNvSpPr>
          <p:nvPr>
            <p:ph type="sldNum" sz="quarter" idx="12"/>
          </p:nvPr>
        </p:nvSpPr>
        <p:spPr/>
        <p:txBody>
          <a:bodyPr/>
          <a:lstStyle/>
          <a:p>
            <a:fld id="{BAB61701-5FEF-4810-B8D0-6821BF5DD4EB}" type="slidenum">
              <a:rPr lang="en-US" smtClean="0">
                <a:gradFill flip="none" rotWithShape="1">
                  <a:gsLst>
                    <a:gs pos="28000">
                      <a:prstClr val="white">
                        <a:lumMod val="93000"/>
                      </a:prstClr>
                    </a:gs>
                    <a:gs pos="0">
                      <a:prstClr val="black">
                        <a:lumMod val="38000"/>
                        <a:lumOff val="62000"/>
                      </a:prstClr>
                    </a:gs>
                    <a:gs pos="100000">
                      <a:srgbClr val="8ED5C1">
                        <a:lumMod val="0"/>
                        <a:lumOff val="100000"/>
                      </a:srgbClr>
                    </a:gs>
                  </a:gsLst>
                  <a:lin ang="5400000" scaled="1"/>
                  <a:tileRect/>
                </a:gradFill>
              </a:rPr>
              <a:pPr/>
              <a:t>‹#›</a:t>
            </a:fld>
            <a:endParaRPr lang="en-US" dirty="0">
              <a:gradFill flip="none" rotWithShape="1">
                <a:gsLst>
                  <a:gs pos="28000">
                    <a:prstClr val="white">
                      <a:lumMod val="93000"/>
                    </a:prstClr>
                  </a:gs>
                  <a:gs pos="0">
                    <a:prstClr val="black">
                      <a:lumMod val="38000"/>
                      <a:lumOff val="62000"/>
                    </a:prstClr>
                  </a:gs>
                  <a:gs pos="100000">
                    <a:srgbClr val="8ED5C1">
                      <a:lumMod val="0"/>
                      <a:lumOff val="100000"/>
                    </a:srgbClr>
                  </a:gs>
                </a:gsLst>
                <a:lin ang="5400000" scaled="1"/>
                <a:tileRect/>
              </a:gradFill>
            </a:endParaRPr>
          </a:p>
        </p:txBody>
      </p:sp>
    </p:spTree>
    <p:extLst>
      <p:ext uri="{BB962C8B-B14F-4D97-AF65-F5344CB8AC3E}">
        <p14:creationId xmlns:p14="http://schemas.microsoft.com/office/powerpoint/2010/main" val="15183526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F400BC-C336-468D-A075-9662644467AC}"/>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E26B2370-90E7-44EE-8F46-2CCFC9E4F783}"/>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834ACE82-FA90-4B24-A9C4-29CB0810B81F}"/>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a:extLst>
              <a:ext uri="{FF2B5EF4-FFF2-40B4-BE49-F238E27FC236}">
                <a16:creationId xmlns:a16="http://schemas.microsoft.com/office/drawing/2014/main" id="{6D83B06E-7E8B-4CF3-B261-A231EB54CEF4}"/>
              </a:ext>
            </a:extLst>
          </p:cNvPr>
          <p:cNvSpPr>
            <a:spLocks noGrp="1"/>
          </p:cNvSpPr>
          <p:nvPr>
            <p:ph type="dt" sz="half" idx="10"/>
          </p:nvPr>
        </p:nvSpPr>
        <p:spPr/>
        <p:txBody>
          <a:bodyPr/>
          <a:lstStyle/>
          <a:p>
            <a:fld id="{7BB67B58-47AD-48E8-A988-34D6A22C5A54}" type="datetime1">
              <a:rPr lang="en-US" smtClean="0">
                <a:gradFill flip="none" rotWithShape="1">
                  <a:gsLst>
                    <a:gs pos="28000">
                      <a:prstClr val="white">
                        <a:lumMod val="93000"/>
                      </a:prstClr>
                    </a:gs>
                    <a:gs pos="0">
                      <a:prstClr val="black">
                        <a:lumMod val="38000"/>
                        <a:lumOff val="62000"/>
                      </a:prstClr>
                    </a:gs>
                    <a:gs pos="100000">
                      <a:srgbClr val="8ED5C1">
                        <a:lumMod val="0"/>
                        <a:lumOff val="100000"/>
                      </a:srgbClr>
                    </a:gs>
                  </a:gsLst>
                  <a:lin ang="5400000" scaled="1"/>
                  <a:tileRect/>
                </a:gradFill>
              </a:rPr>
              <a:pPr/>
              <a:t>11/20/2018</a:t>
            </a:fld>
            <a:endParaRPr lang="en-US" dirty="0">
              <a:gradFill flip="none" rotWithShape="1">
                <a:gsLst>
                  <a:gs pos="28000">
                    <a:prstClr val="white">
                      <a:lumMod val="93000"/>
                    </a:prstClr>
                  </a:gs>
                  <a:gs pos="0">
                    <a:prstClr val="black">
                      <a:lumMod val="38000"/>
                      <a:lumOff val="62000"/>
                    </a:prstClr>
                  </a:gs>
                  <a:gs pos="100000">
                    <a:srgbClr val="8ED5C1">
                      <a:lumMod val="0"/>
                      <a:lumOff val="100000"/>
                    </a:srgbClr>
                  </a:gs>
                </a:gsLst>
                <a:lin ang="5400000" scaled="1"/>
                <a:tileRect/>
              </a:gradFill>
            </a:endParaRPr>
          </a:p>
        </p:txBody>
      </p:sp>
      <p:sp>
        <p:nvSpPr>
          <p:cNvPr id="6" name="Footer Placeholder 5">
            <a:extLst>
              <a:ext uri="{FF2B5EF4-FFF2-40B4-BE49-F238E27FC236}">
                <a16:creationId xmlns:a16="http://schemas.microsoft.com/office/drawing/2014/main" id="{266D70D4-B84C-455A-BE85-87DA0A91B4D0}"/>
              </a:ext>
            </a:extLst>
          </p:cNvPr>
          <p:cNvSpPr>
            <a:spLocks noGrp="1"/>
          </p:cNvSpPr>
          <p:nvPr>
            <p:ph type="ftr" sz="quarter" idx="11"/>
          </p:nvPr>
        </p:nvSpPr>
        <p:spPr/>
        <p:txBody>
          <a:bodyPr/>
          <a:lstStyle/>
          <a:p>
            <a:endParaRPr lang="en-US" dirty="0">
              <a:gradFill flip="none" rotWithShape="1">
                <a:gsLst>
                  <a:gs pos="28000">
                    <a:prstClr val="white">
                      <a:lumMod val="93000"/>
                    </a:prstClr>
                  </a:gs>
                  <a:gs pos="0">
                    <a:prstClr val="black">
                      <a:lumMod val="38000"/>
                      <a:lumOff val="62000"/>
                    </a:prstClr>
                  </a:gs>
                  <a:gs pos="100000">
                    <a:srgbClr val="8ED5C1">
                      <a:lumMod val="0"/>
                      <a:lumOff val="100000"/>
                    </a:srgbClr>
                  </a:gs>
                </a:gsLst>
                <a:lin ang="5400000" scaled="1"/>
                <a:tileRect/>
              </a:gradFill>
            </a:endParaRPr>
          </a:p>
        </p:txBody>
      </p:sp>
      <p:sp>
        <p:nvSpPr>
          <p:cNvPr id="7" name="Slide Number Placeholder 6">
            <a:extLst>
              <a:ext uri="{FF2B5EF4-FFF2-40B4-BE49-F238E27FC236}">
                <a16:creationId xmlns:a16="http://schemas.microsoft.com/office/drawing/2014/main" id="{5DF93A26-7145-468B-B289-FC2E808A218E}"/>
              </a:ext>
            </a:extLst>
          </p:cNvPr>
          <p:cNvSpPr>
            <a:spLocks noGrp="1"/>
          </p:cNvSpPr>
          <p:nvPr>
            <p:ph type="sldNum" sz="quarter" idx="12"/>
          </p:nvPr>
        </p:nvSpPr>
        <p:spPr/>
        <p:txBody>
          <a:bodyPr/>
          <a:lstStyle/>
          <a:p>
            <a:fld id="{BAB61701-5FEF-4810-B8D0-6821BF5DD4EB}" type="slidenum">
              <a:rPr lang="en-US" smtClean="0">
                <a:gradFill flip="none" rotWithShape="1">
                  <a:gsLst>
                    <a:gs pos="28000">
                      <a:prstClr val="white">
                        <a:lumMod val="93000"/>
                      </a:prstClr>
                    </a:gs>
                    <a:gs pos="0">
                      <a:prstClr val="black">
                        <a:lumMod val="38000"/>
                        <a:lumOff val="62000"/>
                      </a:prstClr>
                    </a:gs>
                    <a:gs pos="100000">
                      <a:srgbClr val="8ED5C1">
                        <a:lumMod val="0"/>
                        <a:lumOff val="100000"/>
                      </a:srgbClr>
                    </a:gs>
                  </a:gsLst>
                  <a:lin ang="5400000" scaled="1"/>
                  <a:tileRect/>
                </a:gradFill>
              </a:rPr>
              <a:pPr/>
              <a:t>‹#›</a:t>
            </a:fld>
            <a:endParaRPr lang="en-US" dirty="0">
              <a:gradFill flip="none" rotWithShape="1">
                <a:gsLst>
                  <a:gs pos="28000">
                    <a:prstClr val="white">
                      <a:lumMod val="93000"/>
                    </a:prstClr>
                  </a:gs>
                  <a:gs pos="0">
                    <a:prstClr val="black">
                      <a:lumMod val="38000"/>
                      <a:lumOff val="62000"/>
                    </a:prstClr>
                  </a:gs>
                  <a:gs pos="100000">
                    <a:srgbClr val="8ED5C1">
                      <a:lumMod val="0"/>
                      <a:lumOff val="100000"/>
                    </a:srgbClr>
                  </a:gs>
                </a:gsLst>
                <a:lin ang="5400000" scaled="1"/>
                <a:tileRect/>
              </a:gradFill>
            </a:endParaRPr>
          </a:p>
        </p:txBody>
      </p:sp>
    </p:spTree>
    <p:extLst>
      <p:ext uri="{BB962C8B-B14F-4D97-AF65-F5344CB8AC3E}">
        <p14:creationId xmlns:p14="http://schemas.microsoft.com/office/powerpoint/2010/main" val="2336836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DA19571-E58E-42D5-91A6-8CE34A3687C5}"/>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3384ABE-9358-49AB-9D6E-99B5AE39B7C7}"/>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391BBB-0707-4B94-855A-4519758CD631}"/>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37C1057E-1418-401C-BF1F-9FE3DD78EF19}" type="datetime1">
              <a:rPr lang="en-US" smtClean="0">
                <a:gradFill flip="none" rotWithShape="1">
                  <a:gsLst>
                    <a:gs pos="28000">
                      <a:prstClr val="white">
                        <a:lumMod val="93000"/>
                      </a:prstClr>
                    </a:gs>
                    <a:gs pos="0">
                      <a:prstClr val="black">
                        <a:lumMod val="38000"/>
                        <a:lumOff val="62000"/>
                      </a:prstClr>
                    </a:gs>
                    <a:gs pos="100000">
                      <a:srgbClr val="8ED5C1">
                        <a:lumMod val="0"/>
                        <a:lumOff val="100000"/>
                      </a:srgbClr>
                    </a:gs>
                  </a:gsLst>
                  <a:lin ang="5400000" scaled="1"/>
                  <a:tileRect/>
                </a:gradFill>
              </a:rPr>
              <a:pPr/>
              <a:t>11/20/2018</a:t>
            </a:fld>
            <a:endParaRPr lang="en-US" dirty="0">
              <a:gradFill flip="none" rotWithShape="1">
                <a:gsLst>
                  <a:gs pos="28000">
                    <a:prstClr val="white">
                      <a:lumMod val="93000"/>
                    </a:prstClr>
                  </a:gs>
                  <a:gs pos="0">
                    <a:prstClr val="black">
                      <a:lumMod val="38000"/>
                      <a:lumOff val="62000"/>
                    </a:prstClr>
                  </a:gs>
                  <a:gs pos="100000">
                    <a:srgbClr val="8ED5C1">
                      <a:lumMod val="0"/>
                      <a:lumOff val="100000"/>
                    </a:srgbClr>
                  </a:gs>
                </a:gsLst>
                <a:lin ang="5400000" scaled="1"/>
                <a:tileRect/>
              </a:gradFill>
            </a:endParaRPr>
          </a:p>
        </p:txBody>
      </p:sp>
      <p:sp>
        <p:nvSpPr>
          <p:cNvPr id="5" name="Footer Placeholder 4">
            <a:extLst>
              <a:ext uri="{FF2B5EF4-FFF2-40B4-BE49-F238E27FC236}">
                <a16:creationId xmlns:a16="http://schemas.microsoft.com/office/drawing/2014/main" id="{3057A28D-5627-48A1-BD68-0ECFD0C33168}"/>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gradFill flip="none" rotWithShape="1">
                <a:gsLst>
                  <a:gs pos="28000">
                    <a:prstClr val="white">
                      <a:lumMod val="93000"/>
                    </a:prstClr>
                  </a:gs>
                  <a:gs pos="0">
                    <a:prstClr val="black">
                      <a:lumMod val="38000"/>
                      <a:lumOff val="62000"/>
                    </a:prstClr>
                  </a:gs>
                  <a:gs pos="100000">
                    <a:srgbClr val="8ED5C1">
                      <a:lumMod val="0"/>
                      <a:lumOff val="100000"/>
                    </a:srgbClr>
                  </a:gs>
                </a:gsLst>
                <a:lin ang="5400000" scaled="1"/>
                <a:tileRect/>
              </a:gradFill>
            </a:endParaRPr>
          </a:p>
        </p:txBody>
      </p:sp>
      <p:sp>
        <p:nvSpPr>
          <p:cNvPr id="6" name="Slide Number Placeholder 5">
            <a:extLst>
              <a:ext uri="{FF2B5EF4-FFF2-40B4-BE49-F238E27FC236}">
                <a16:creationId xmlns:a16="http://schemas.microsoft.com/office/drawing/2014/main" id="{C9C5C624-5077-4452-B8E1-44B0D9D74F26}"/>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AB61701-5FEF-4810-B8D0-6821BF5DD4EB}" type="slidenum">
              <a:rPr lang="en-US" smtClean="0">
                <a:gradFill flip="none" rotWithShape="1">
                  <a:gsLst>
                    <a:gs pos="28000">
                      <a:prstClr val="white">
                        <a:lumMod val="93000"/>
                      </a:prstClr>
                    </a:gs>
                    <a:gs pos="0">
                      <a:prstClr val="black">
                        <a:lumMod val="38000"/>
                        <a:lumOff val="62000"/>
                      </a:prstClr>
                    </a:gs>
                    <a:gs pos="100000">
                      <a:srgbClr val="8ED5C1">
                        <a:lumMod val="0"/>
                        <a:lumOff val="100000"/>
                      </a:srgbClr>
                    </a:gs>
                  </a:gsLst>
                  <a:lin ang="5400000" scaled="1"/>
                  <a:tileRect/>
                </a:gradFill>
              </a:rPr>
              <a:pPr/>
              <a:t>‹#›</a:t>
            </a:fld>
            <a:endParaRPr lang="en-US" dirty="0">
              <a:gradFill flip="none" rotWithShape="1">
                <a:gsLst>
                  <a:gs pos="28000">
                    <a:prstClr val="white">
                      <a:lumMod val="93000"/>
                    </a:prstClr>
                  </a:gs>
                  <a:gs pos="0">
                    <a:prstClr val="black">
                      <a:lumMod val="38000"/>
                      <a:lumOff val="62000"/>
                    </a:prstClr>
                  </a:gs>
                  <a:gs pos="100000">
                    <a:srgbClr val="8ED5C1">
                      <a:lumMod val="0"/>
                      <a:lumOff val="100000"/>
                    </a:srgbClr>
                  </a:gs>
                </a:gsLst>
                <a:lin ang="5400000" scaled="1"/>
                <a:tileRect/>
              </a:gradFill>
            </a:endParaRPr>
          </a:p>
        </p:txBody>
      </p:sp>
    </p:spTree>
    <p:extLst>
      <p:ext uri="{BB962C8B-B14F-4D97-AF65-F5344CB8AC3E}">
        <p14:creationId xmlns:p14="http://schemas.microsoft.com/office/powerpoint/2010/main" val="1374419246"/>
      </p:ext>
    </p:extLst>
  </p:cSld>
  <p:clrMap bg1="lt1" tx1="dk1" bg2="lt2" tx2="dk2" accent1="accent1" accent2="accent2" accent3="accent3" accent4="accent4" accent5="accent5" accent6="accent6" hlink="hlink" folHlink="folHlink"/>
  <p:sldLayoutIdLst>
    <p:sldLayoutId id="2147484375" r:id="rId1"/>
    <p:sldLayoutId id="2147484376" r:id="rId2"/>
    <p:sldLayoutId id="2147484377" r:id="rId3"/>
    <p:sldLayoutId id="2147484378" r:id="rId4"/>
    <p:sldLayoutId id="2147484379" r:id="rId5"/>
    <p:sldLayoutId id="2147484380" r:id="rId6"/>
    <p:sldLayoutId id="2147484381" r:id="rId7"/>
    <p:sldLayoutId id="2147484382" r:id="rId8"/>
    <p:sldLayoutId id="2147484383" r:id="rId9"/>
    <p:sldLayoutId id="2147484384" r:id="rId10"/>
    <p:sldLayoutId id="2147484385"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govt.westlaw.com/calregs/Document/I93E9675D0938490582C6D47B1EE1AD85?viewType=FullText&amp;originationContext=documenttoc&amp;transitionType=CategoryPageItem&amp;contextData=(sc.Default)"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2.xml"/><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4.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4.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4.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47700" y="4572006"/>
            <a:ext cx="7886700" cy="1447794"/>
          </a:xfrm>
        </p:spPr>
        <p:txBody>
          <a:bodyPr>
            <a:normAutofit fontScale="90000"/>
          </a:bodyPr>
          <a:lstStyle/>
          <a:p>
            <a:br>
              <a:rPr lang="en-US" sz="5400" b="1" dirty="0">
                <a:solidFill>
                  <a:srgbClr val="2A6CA8"/>
                </a:solidFill>
              </a:rPr>
            </a:br>
            <a:br>
              <a:rPr lang="en-US" sz="5400" b="1" dirty="0"/>
            </a:br>
            <a:r>
              <a:rPr lang="en-US" sz="3100" b="1" dirty="0"/>
              <a:t>Note that this training is intended to be presented in an interactive fashion by a qualified trainer. Trainer qualifications are listed at </a:t>
            </a:r>
            <a:r>
              <a:rPr lang="en-US" sz="3100" b="1" dirty="0">
                <a:hlinkClick r:id="rId3"/>
              </a:rPr>
              <a:t>2 CCR 11024</a:t>
            </a:r>
            <a:r>
              <a:rPr lang="en-US" sz="3100" b="1" dirty="0"/>
              <a:t>.</a:t>
            </a:r>
            <a:br>
              <a:rPr lang="en-US" sz="4800" dirty="0"/>
            </a:br>
            <a:endParaRPr lang="en-US" sz="5400" b="1" dirty="0"/>
          </a:p>
        </p:txBody>
      </p:sp>
      <p:sp>
        <p:nvSpPr>
          <p:cNvPr id="6" name="Slide Number Placeholder 5"/>
          <p:cNvSpPr>
            <a:spLocks noGrp="1"/>
          </p:cNvSpPr>
          <p:nvPr>
            <p:ph type="sldNum" sz="quarter" idx="12"/>
          </p:nvPr>
        </p:nvSpPr>
        <p:spPr/>
        <p:txBody>
          <a:bodyPr/>
          <a:lstStyle/>
          <a:p>
            <a:fld id="{BAB61701-5FEF-4810-B8D0-6821BF5DD4EB}" type="slidenum">
              <a:rPr lang="en-US" smtClean="0">
                <a:solidFill>
                  <a:schemeClr val="tx1"/>
                </a:solidFill>
              </a:rPr>
              <a:pPr/>
              <a:t>1</a:t>
            </a:fld>
            <a:endParaRPr lang="en-US" dirty="0">
              <a:solidFill>
                <a:schemeClr val="tx1"/>
              </a:solidFill>
            </a:endParaRPr>
          </a:p>
        </p:txBody>
      </p:sp>
      <p:cxnSp>
        <p:nvCxnSpPr>
          <p:cNvPr id="8" name="Straight Connector 7"/>
          <p:cNvCxnSpPr/>
          <p:nvPr/>
        </p:nvCxnSpPr>
        <p:spPr>
          <a:xfrm>
            <a:off x="762000" y="5595937"/>
            <a:ext cx="6858000" cy="0"/>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2A10B26E-C92E-4354-B135-9DD7E6DC06BE}"/>
              </a:ext>
            </a:extLst>
          </p:cNvPr>
          <p:cNvSpPr/>
          <p:nvPr/>
        </p:nvSpPr>
        <p:spPr>
          <a:xfrm>
            <a:off x="654368" y="695742"/>
            <a:ext cx="7346632" cy="2123658"/>
          </a:xfrm>
          <a:prstGeom prst="rect">
            <a:avLst/>
          </a:prstGeom>
        </p:spPr>
        <p:txBody>
          <a:bodyPr wrap="square">
            <a:spAutoFit/>
          </a:bodyPr>
          <a:lstStyle/>
          <a:p>
            <a:r>
              <a:rPr lang="en-US" sz="4400" dirty="0">
                <a:solidFill>
                  <a:schemeClr val="accent1">
                    <a:lumMod val="50000"/>
                  </a:schemeClr>
                </a:solidFill>
              </a:rPr>
              <a:t>Sample Sexual Harassment and Abusive Conduct Prevention Training</a:t>
            </a:r>
            <a:endParaRPr lang="en-US" sz="4400" dirty="0"/>
          </a:p>
        </p:txBody>
      </p:sp>
    </p:spTree>
    <p:extLst>
      <p:ext uri="{BB962C8B-B14F-4D97-AF65-F5344CB8AC3E}">
        <p14:creationId xmlns:p14="http://schemas.microsoft.com/office/powerpoint/2010/main" val="12046017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chemeClr val="accent1">
                    <a:lumMod val="50000"/>
                  </a:schemeClr>
                </a:solidFill>
              </a:rPr>
              <a:t>“Supervisor” Explained</a:t>
            </a:r>
          </a:p>
        </p:txBody>
      </p:sp>
      <p:sp>
        <p:nvSpPr>
          <p:cNvPr id="4" name="Content Placeholder 3"/>
          <p:cNvSpPr>
            <a:spLocks noGrp="1"/>
          </p:cNvSpPr>
          <p:nvPr>
            <p:ph idx="1"/>
          </p:nvPr>
        </p:nvSpPr>
        <p:spPr>
          <a:xfrm>
            <a:off x="723900" y="1825625"/>
            <a:ext cx="7353300" cy="4351338"/>
          </a:xfrm>
        </p:spPr>
        <p:txBody>
          <a:bodyPr>
            <a:normAutofit/>
          </a:bodyPr>
          <a:lstStyle/>
          <a:p>
            <a:pPr marL="0" indent="0">
              <a:buNone/>
            </a:pPr>
            <a:r>
              <a:rPr lang="en-US" sz="2400" dirty="0"/>
              <a:t>A person qualifies as a supervisor for purposes of the California Fair Employment and Housing Act (FEHA) if they had the discretion and authority (a) to hire, transfer, promote, assign, reward, discipline, or discharge other employees, or effectively recommend any of these actions; (b) to act on the grievances of other employees or to effectively recommend action on grievances; or (c) to direct the claimant’s daily work activities.</a:t>
            </a:r>
          </a:p>
        </p:txBody>
      </p:sp>
      <p:sp>
        <p:nvSpPr>
          <p:cNvPr id="3" name="Slide Number Placeholder 2"/>
          <p:cNvSpPr>
            <a:spLocks noGrp="1"/>
          </p:cNvSpPr>
          <p:nvPr>
            <p:ph type="sldNum" sz="quarter" idx="12"/>
          </p:nvPr>
        </p:nvSpPr>
        <p:spPr/>
        <p:txBody>
          <a:bodyPr>
            <a:normAutofit/>
          </a:bodyPr>
          <a:lstStyle/>
          <a:p>
            <a:fld id="{BAB61701-5FEF-4810-B8D0-6821BF5DD4EB}" type="slidenum">
              <a:rPr lang="en-US" smtClean="0"/>
              <a:pPr/>
              <a:t>10</a:t>
            </a:fld>
            <a:endParaRPr lang="en-US" dirty="0"/>
          </a:p>
        </p:txBody>
      </p:sp>
    </p:spTree>
    <p:extLst>
      <p:ext uri="{BB962C8B-B14F-4D97-AF65-F5344CB8AC3E}">
        <p14:creationId xmlns:p14="http://schemas.microsoft.com/office/powerpoint/2010/main" val="1281443758"/>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chemeClr val="accent1">
                    <a:lumMod val="50000"/>
                  </a:schemeClr>
                </a:solidFill>
              </a:rPr>
              <a:t>True or False Quiz #10</a:t>
            </a:r>
          </a:p>
        </p:txBody>
      </p:sp>
      <p:sp>
        <p:nvSpPr>
          <p:cNvPr id="4" name="Content Placeholder 3"/>
          <p:cNvSpPr>
            <a:spLocks noGrp="1"/>
          </p:cNvSpPr>
          <p:nvPr>
            <p:ph idx="1"/>
          </p:nvPr>
        </p:nvSpPr>
        <p:spPr>
          <a:xfrm>
            <a:off x="628650" y="1825625"/>
            <a:ext cx="7372350" cy="4351338"/>
          </a:xfrm>
        </p:spPr>
        <p:txBody>
          <a:bodyPr>
            <a:normAutofit/>
          </a:bodyPr>
          <a:lstStyle/>
          <a:p>
            <a:pPr marL="457200" indent="-457200">
              <a:buClr>
                <a:schemeClr val="tx1"/>
              </a:buClr>
              <a:buFont typeface="+mj-lt"/>
              <a:buAutoNum type="arabicPeriod"/>
            </a:pPr>
            <a:r>
              <a:rPr lang="en-US" sz="2400" dirty="0">
                <a:solidFill>
                  <a:schemeClr val="tx1"/>
                </a:solidFill>
              </a:rPr>
              <a:t>An employer is strictly liable for sexual harassment committed by a supervisor or agent. True/False.</a:t>
            </a:r>
          </a:p>
          <a:p>
            <a:pPr marL="457200" indent="-457200">
              <a:buClr>
                <a:schemeClr val="tx1"/>
              </a:buClr>
              <a:buFont typeface="+mj-lt"/>
              <a:buAutoNum type="arabicPeriod"/>
            </a:pPr>
            <a:r>
              <a:rPr lang="en-US" sz="2400" dirty="0">
                <a:solidFill>
                  <a:schemeClr val="tx1"/>
                </a:solidFill>
              </a:rPr>
              <a:t>Only employers with 5 or more employees are liable for sexual harassment under the FEHA. True/False.</a:t>
            </a:r>
          </a:p>
          <a:p>
            <a:pPr marL="457200" indent="-457200">
              <a:buClr>
                <a:schemeClr val="tx1"/>
              </a:buClr>
              <a:buFont typeface="+mj-lt"/>
              <a:buAutoNum type="arabicPeriod"/>
            </a:pPr>
            <a:r>
              <a:rPr lang="en-US" sz="2400" dirty="0">
                <a:solidFill>
                  <a:schemeClr val="tx1"/>
                </a:solidFill>
              </a:rPr>
              <a:t>Sexual desire is a required element of a sexual harassment claim. True/False.</a:t>
            </a:r>
          </a:p>
          <a:p>
            <a:pPr marL="0" indent="0">
              <a:buNone/>
            </a:pPr>
            <a:endParaRPr lang="en-US" sz="2400" b="1" dirty="0">
              <a:solidFill>
                <a:srgbClr val="C00000"/>
              </a:solidFill>
            </a:endParaRPr>
          </a:p>
          <a:p>
            <a:pPr marL="514350" indent="-514350">
              <a:buFont typeface="+mj-lt"/>
              <a:buAutoNum type="arabicPeriod"/>
            </a:pPr>
            <a:endParaRPr lang="en-US" sz="2400" dirty="0"/>
          </a:p>
        </p:txBody>
      </p:sp>
      <p:sp>
        <p:nvSpPr>
          <p:cNvPr id="3" name="Slide Number Placeholder 2"/>
          <p:cNvSpPr>
            <a:spLocks noGrp="1"/>
          </p:cNvSpPr>
          <p:nvPr>
            <p:ph type="sldNum" sz="quarter" idx="12"/>
          </p:nvPr>
        </p:nvSpPr>
        <p:spPr/>
        <p:txBody>
          <a:bodyPr>
            <a:normAutofit/>
          </a:bodyPr>
          <a:lstStyle/>
          <a:p>
            <a:fld id="{BAB61701-5FEF-4810-B8D0-6821BF5DD4EB}" type="slidenum">
              <a:rPr lang="en-US" smtClean="0"/>
              <a:pPr/>
              <a:t>100</a:t>
            </a:fld>
            <a:endParaRPr lang="en-US" dirty="0"/>
          </a:p>
        </p:txBody>
      </p:sp>
    </p:spTree>
    <p:extLst>
      <p:ext uri="{BB962C8B-B14F-4D97-AF65-F5344CB8AC3E}">
        <p14:creationId xmlns:p14="http://schemas.microsoft.com/office/powerpoint/2010/main" val="42690157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chemeClr val="accent1">
                    <a:lumMod val="50000"/>
                  </a:schemeClr>
                </a:solidFill>
              </a:rPr>
              <a:t>Answer to True or False Quiz #10</a:t>
            </a:r>
          </a:p>
        </p:txBody>
      </p:sp>
      <p:sp>
        <p:nvSpPr>
          <p:cNvPr id="4" name="Content Placeholder 3"/>
          <p:cNvSpPr>
            <a:spLocks noGrp="1"/>
          </p:cNvSpPr>
          <p:nvPr>
            <p:ph idx="1"/>
          </p:nvPr>
        </p:nvSpPr>
        <p:spPr>
          <a:xfrm>
            <a:off x="628650" y="1825625"/>
            <a:ext cx="7372350" cy="4351338"/>
          </a:xfrm>
        </p:spPr>
        <p:txBody>
          <a:bodyPr>
            <a:normAutofit/>
          </a:bodyPr>
          <a:lstStyle/>
          <a:p>
            <a:pPr marL="457200" indent="-457200">
              <a:buClr>
                <a:schemeClr val="tx1"/>
              </a:buClr>
              <a:buFont typeface="+mj-lt"/>
              <a:buAutoNum type="arabicPeriod"/>
            </a:pPr>
            <a:r>
              <a:rPr lang="en-US" sz="2400" dirty="0"/>
              <a:t>An employer is strictly liable for sexual harassment committed by a supervisor or agent. </a:t>
            </a:r>
            <a:r>
              <a:rPr lang="en-US" sz="2400" dirty="0">
                <a:solidFill>
                  <a:schemeClr val="accent1">
                    <a:lumMod val="50000"/>
                  </a:schemeClr>
                </a:solidFill>
              </a:rPr>
              <a:t>TRUE</a:t>
            </a:r>
          </a:p>
          <a:p>
            <a:pPr marL="457200" indent="-457200">
              <a:buClr>
                <a:schemeClr val="tx1"/>
              </a:buClr>
              <a:buFont typeface="+mj-lt"/>
              <a:buAutoNum type="arabicPeriod"/>
            </a:pPr>
            <a:r>
              <a:rPr lang="en-US" sz="2400" dirty="0"/>
              <a:t>Only employers with 5 or more employees are liable for sexual harassment under the FEHA. </a:t>
            </a:r>
            <a:r>
              <a:rPr lang="en-US" sz="2400" dirty="0">
                <a:solidFill>
                  <a:schemeClr val="accent1">
                    <a:lumMod val="50000"/>
                  </a:schemeClr>
                </a:solidFill>
              </a:rPr>
              <a:t>FALSE</a:t>
            </a:r>
          </a:p>
          <a:p>
            <a:pPr marL="457200" indent="-457200">
              <a:buClr>
                <a:schemeClr val="tx1"/>
              </a:buClr>
              <a:buFont typeface="+mj-lt"/>
              <a:buAutoNum type="arabicPeriod"/>
            </a:pPr>
            <a:r>
              <a:rPr lang="en-US" sz="2400" dirty="0"/>
              <a:t>Sexual desire is a required element of a sexual harassment claim. </a:t>
            </a:r>
            <a:r>
              <a:rPr lang="en-US" sz="2400" dirty="0">
                <a:solidFill>
                  <a:schemeClr val="accent1">
                    <a:lumMod val="50000"/>
                  </a:schemeClr>
                </a:solidFill>
              </a:rPr>
              <a:t>FALSE</a:t>
            </a:r>
          </a:p>
          <a:p>
            <a:pPr marL="0" indent="0">
              <a:buNone/>
            </a:pPr>
            <a:endParaRPr lang="en-US" sz="2400" b="1" dirty="0"/>
          </a:p>
          <a:p>
            <a:pPr marL="514350" indent="-514350">
              <a:buFont typeface="+mj-lt"/>
              <a:buAutoNum type="arabicPeriod"/>
            </a:pPr>
            <a:endParaRPr lang="en-US" sz="2400" dirty="0"/>
          </a:p>
        </p:txBody>
      </p:sp>
      <p:sp>
        <p:nvSpPr>
          <p:cNvPr id="3" name="Slide Number Placeholder 2"/>
          <p:cNvSpPr>
            <a:spLocks noGrp="1"/>
          </p:cNvSpPr>
          <p:nvPr>
            <p:ph type="sldNum" sz="quarter" idx="12"/>
          </p:nvPr>
        </p:nvSpPr>
        <p:spPr/>
        <p:txBody>
          <a:bodyPr>
            <a:normAutofit/>
          </a:bodyPr>
          <a:lstStyle/>
          <a:p>
            <a:fld id="{BAB61701-5FEF-4810-B8D0-6821BF5DD4EB}" type="slidenum">
              <a:rPr lang="en-US" smtClean="0"/>
              <a:pPr/>
              <a:t>101</a:t>
            </a:fld>
            <a:endParaRPr lang="en-US" dirty="0"/>
          </a:p>
        </p:txBody>
      </p:sp>
    </p:spTree>
    <p:extLst>
      <p:ext uri="{BB962C8B-B14F-4D97-AF65-F5344CB8AC3E}">
        <p14:creationId xmlns:p14="http://schemas.microsoft.com/office/powerpoint/2010/main" val="2900465964"/>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normAutofit/>
          </a:bodyPr>
          <a:lstStyle/>
          <a:p>
            <a:fld id="{BAB61701-5FEF-4810-B8D0-6821BF5DD4EB}" type="slidenum">
              <a:rPr lang="en-US" smtClean="0"/>
              <a:pPr/>
              <a:t>102</a:t>
            </a:fld>
            <a:endParaRPr lang="en-US" dirty="0"/>
          </a:p>
        </p:txBody>
      </p:sp>
      <p:sp>
        <p:nvSpPr>
          <p:cNvPr id="7" name="Title 4">
            <a:extLst>
              <a:ext uri="{FF2B5EF4-FFF2-40B4-BE49-F238E27FC236}">
                <a16:creationId xmlns:a16="http://schemas.microsoft.com/office/drawing/2014/main" id="{1FE9F6F1-6017-490A-858C-0825283B0F13}"/>
              </a:ext>
            </a:extLst>
          </p:cNvPr>
          <p:cNvSpPr txBox="1">
            <a:spLocks/>
          </p:cNvSpPr>
          <p:nvPr/>
        </p:nvSpPr>
        <p:spPr>
          <a:xfrm>
            <a:off x="609601" y="3886200"/>
            <a:ext cx="8534399" cy="1708172"/>
          </a:xfrm>
          <a:prstGeom prst="rect">
            <a:avLst/>
          </a:prstGeom>
        </p:spPr>
        <p:txBody>
          <a:bodyPr vert="horz" lIns="91440" tIns="45720" rIns="91440" bIns="45720" rtlCol="0" anchor="b">
            <a:noAutofit/>
          </a:bodyPr>
          <a:lstStyle>
            <a:lvl1pPr algn="l" defTabSz="685800" rtl="0" eaLnBrk="1" latinLnBrk="0" hangingPunct="1">
              <a:lnSpc>
                <a:spcPct val="90000"/>
              </a:lnSpc>
              <a:spcBef>
                <a:spcPct val="0"/>
              </a:spcBef>
              <a:buNone/>
              <a:defRPr sz="4500" kern="1200">
                <a:solidFill>
                  <a:schemeClr val="tx1"/>
                </a:solidFill>
                <a:latin typeface="+mj-lt"/>
                <a:ea typeface="+mj-ea"/>
                <a:cs typeface="+mj-cs"/>
              </a:defRPr>
            </a:lvl1pPr>
          </a:lstStyle>
          <a:p>
            <a:r>
              <a:rPr lang="en-US" sz="4000" b="1" dirty="0">
                <a:solidFill>
                  <a:schemeClr val="accent1">
                    <a:lumMod val="50000"/>
                  </a:schemeClr>
                </a:solidFill>
              </a:rPr>
              <a:t>QUESTIONS/DISCUSSION</a:t>
            </a:r>
          </a:p>
        </p:txBody>
      </p:sp>
      <p:cxnSp>
        <p:nvCxnSpPr>
          <p:cNvPr id="8" name="Straight Connector 7">
            <a:extLst>
              <a:ext uri="{FF2B5EF4-FFF2-40B4-BE49-F238E27FC236}">
                <a16:creationId xmlns:a16="http://schemas.microsoft.com/office/drawing/2014/main" id="{AE961F41-0735-4071-9647-E4D6D4770D28}"/>
              </a:ext>
            </a:extLst>
          </p:cNvPr>
          <p:cNvCxnSpPr/>
          <p:nvPr/>
        </p:nvCxnSpPr>
        <p:spPr>
          <a:xfrm>
            <a:off x="717100" y="5715000"/>
            <a:ext cx="6858000" cy="0"/>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05516159"/>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1333500" y="2514600"/>
            <a:ext cx="6477000" cy="1600200"/>
          </a:xfrm>
        </p:spPr>
        <p:txBody>
          <a:bodyPr>
            <a:normAutofit/>
          </a:bodyPr>
          <a:lstStyle/>
          <a:p>
            <a:pPr algn="ctr"/>
            <a:r>
              <a:rPr lang="en-US" sz="4000" b="1" dirty="0">
                <a:solidFill>
                  <a:schemeClr val="accent1">
                    <a:lumMod val="50000"/>
                  </a:schemeClr>
                </a:solidFill>
              </a:rPr>
              <a:t>Thank You</a:t>
            </a:r>
            <a:br>
              <a:rPr lang="en-US" sz="4000" b="1" dirty="0">
                <a:solidFill>
                  <a:schemeClr val="accent1">
                    <a:lumMod val="50000"/>
                  </a:schemeClr>
                </a:solidFill>
              </a:rPr>
            </a:br>
            <a:r>
              <a:rPr lang="en-US" sz="4000" b="1" dirty="0">
                <a:solidFill>
                  <a:schemeClr val="accent1">
                    <a:lumMod val="50000"/>
                  </a:schemeClr>
                </a:solidFill>
              </a:rPr>
              <a:t>for your participation</a:t>
            </a:r>
          </a:p>
        </p:txBody>
      </p:sp>
      <p:sp>
        <p:nvSpPr>
          <p:cNvPr id="4" name="Slide Number Placeholder 3"/>
          <p:cNvSpPr>
            <a:spLocks noGrp="1"/>
          </p:cNvSpPr>
          <p:nvPr>
            <p:ph type="sldNum" sz="quarter" idx="12"/>
          </p:nvPr>
        </p:nvSpPr>
        <p:spPr/>
        <p:txBody>
          <a:bodyPr>
            <a:normAutofit/>
          </a:bodyPr>
          <a:lstStyle/>
          <a:p>
            <a:fld id="{BAB61701-5FEF-4810-B8D0-6821BF5DD4EB}" type="slidenum">
              <a:rPr lang="en-US" smtClean="0"/>
              <a:pPr/>
              <a:t>103</a:t>
            </a:fld>
            <a:endParaRPr lang="en-US" dirty="0"/>
          </a:p>
        </p:txBody>
      </p:sp>
    </p:spTree>
    <p:extLst>
      <p:ext uri="{BB962C8B-B14F-4D97-AF65-F5344CB8AC3E}">
        <p14:creationId xmlns:p14="http://schemas.microsoft.com/office/powerpoint/2010/main" val="18648669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669926"/>
            <a:ext cx="7886700" cy="1325563"/>
          </a:xfrm>
        </p:spPr>
        <p:txBody>
          <a:bodyPr>
            <a:noAutofit/>
          </a:bodyPr>
          <a:lstStyle/>
          <a:p>
            <a:r>
              <a:rPr lang="en-US" sz="4000" b="1" dirty="0">
                <a:solidFill>
                  <a:schemeClr val="accent1">
                    <a:lumMod val="50000"/>
                  </a:schemeClr>
                </a:solidFill>
              </a:rPr>
              <a:t>Harassment by non-supervisory employees</a:t>
            </a:r>
          </a:p>
        </p:txBody>
      </p:sp>
      <p:sp>
        <p:nvSpPr>
          <p:cNvPr id="4" name="Content Placeholder 3"/>
          <p:cNvSpPr>
            <a:spLocks noGrp="1"/>
          </p:cNvSpPr>
          <p:nvPr>
            <p:ph idx="1"/>
          </p:nvPr>
        </p:nvSpPr>
        <p:spPr>
          <a:xfrm>
            <a:off x="685800" y="2362200"/>
            <a:ext cx="7620000" cy="3276600"/>
          </a:xfrm>
        </p:spPr>
        <p:txBody>
          <a:bodyPr>
            <a:normAutofit/>
          </a:bodyPr>
          <a:lstStyle/>
          <a:p>
            <a:pPr marL="0" indent="0">
              <a:buNone/>
            </a:pPr>
            <a:r>
              <a:rPr lang="en-US" sz="2400" dirty="0"/>
              <a:t>Employers can be liable for harassment by non-supervisory employees if the employer knew or should have known about the harassing behavior and failed to take immediate and effective corrective action.</a:t>
            </a:r>
          </a:p>
        </p:txBody>
      </p:sp>
      <p:sp>
        <p:nvSpPr>
          <p:cNvPr id="3" name="Slide Number Placeholder 2"/>
          <p:cNvSpPr>
            <a:spLocks noGrp="1"/>
          </p:cNvSpPr>
          <p:nvPr>
            <p:ph type="sldNum" sz="quarter" idx="12"/>
          </p:nvPr>
        </p:nvSpPr>
        <p:spPr/>
        <p:txBody>
          <a:bodyPr>
            <a:normAutofit/>
          </a:bodyPr>
          <a:lstStyle/>
          <a:p>
            <a:fld id="{BAB61701-5FEF-4810-B8D0-6821BF5DD4EB}" type="slidenum">
              <a:rPr lang="en-US" smtClean="0"/>
              <a:pPr/>
              <a:t>11</a:t>
            </a:fld>
            <a:endParaRPr lang="en-US" dirty="0"/>
          </a:p>
        </p:txBody>
      </p:sp>
    </p:spTree>
    <p:extLst>
      <p:ext uri="{BB962C8B-B14F-4D97-AF65-F5344CB8AC3E}">
        <p14:creationId xmlns:p14="http://schemas.microsoft.com/office/powerpoint/2010/main" val="8760220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28650" y="365126"/>
            <a:ext cx="8286750" cy="1325563"/>
          </a:xfrm>
        </p:spPr>
        <p:txBody>
          <a:bodyPr>
            <a:normAutofit/>
          </a:bodyPr>
          <a:lstStyle/>
          <a:p>
            <a:r>
              <a:rPr lang="en-US" sz="4000" b="1" dirty="0">
                <a:solidFill>
                  <a:schemeClr val="accent1">
                    <a:lumMod val="50000"/>
                  </a:schemeClr>
                </a:solidFill>
              </a:rPr>
              <a:t>Two Forms of Sexual Harassment </a:t>
            </a:r>
          </a:p>
        </p:txBody>
      </p:sp>
      <p:sp>
        <p:nvSpPr>
          <p:cNvPr id="6" name="Content Placeholder 5"/>
          <p:cNvSpPr>
            <a:spLocks noGrp="1"/>
          </p:cNvSpPr>
          <p:nvPr>
            <p:ph idx="1"/>
          </p:nvPr>
        </p:nvSpPr>
        <p:spPr>
          <a:xfrm>
            <a:off x="533400" y="1524000"/>
            <a:ext cx="7886700" cy="5181600"/>
          </a:xfrm>
        </p:spPr>
        <p:txBody>
          <a:bodyPr>
            <a:noAutofit/>
          </a:bodyPr>
          <a:lstStyle/>
          <a:p>
            <a:pPr marL="114300" indent="0">
              <a:buNone/>
            </a:pPr>
            <a:r>
              <a:rPr lang="en-US" sz="2400" dirty="0"/>
              <a:t>Sexual harassment is defined by case law in two ways:</a:t>
            </a:r>
          </a:p>
          <a:p>
            <a:pPr marL="114300" indent="0">
              <a:buNone/>
            </a:pPr>
            <a:endParaRPr lang="en-US" sz="800" dirty="0"/>
          </a:p>
          <a:p>
            <a:pPr marL="880110" lvl="1" indent="-514350">
              <a:buFont typeface="+mj-lt"/>
              <a:buAutoNum type="arabicPeriod"/>
            </a:pPr>
            <a:r>
              <a:rPr lang="en-US" sz="2400" b="1" dirty="0">
                <a:uFill>
                  <a:solidFill>
                    <a:schemeClr val="accent1">
                      <a:lumMod val="75000"/>
                    </a:schemeClr>
                  </a:solidFill>
                </a:uFill>
              </a:rPr>
              <a:t>Quid Pro Quo</a:t>
            </a:r>
          </a:p>
          <a:p>
            <a:pPr marL="1143000" lvl="2" indent="-457200">
              <a:buFont typeface="+mj-lt"/>
              <a:buAutoNum type="alphaUcPeriod"/>
            </a:pPr>
            <a:r>
              <a:rPr lang="en-US" sz="2400" dirty="0"/>
              <a:t>Demanding sexual favors in exchange for employment benefits </a:t>
            </a:r>
          </a:p>
          <a:p>
            <a:pPr marL="1143000" lvl="2" indent="-457200">
              <a:buFont typeface="+mj-lt"/>
              <a:buAutoNum type="alphaUcPeriod"/>
            </a:pPr>
            <a:r>
              <a:rPr lang="en-US" sz="2400" dirty="0"/>
              <a:t>Demanding sexual favors by threatening negative employment actions; OR</a:t>
            </a:r>
          </a:p>
          <a:p>
            <a:pPr marL="685800" lvl="2" indent="0">
              <a:buNone/>
            </a:pPr>
            <a:endParaRPr lang="en-US" sz="800" dirty="0"/>
          </a:p>
          <a:p>
            <a:pPr marL="880110" lvl="1" indent="-514350">
              <a:buFont typeface="+mj-lt"/>
              <a:buAutoNum type="arabicPeriod"/>
            </a:pPr>
            <a:r>
              <a:rPr lang="en-US" sz="2400" b="1" dirty="0">
                <a:uFill>
                  <a:solidFill>
                    <a:schemeClr val="accent1">
                      <a:lumMod val="75000"/>
                    </a:schemeClr>
                  </a:solidFill>
                </a:uFill>
              </a:rPr>
              <a:t>Hostile Work Environment</a:t>
            </a:r>
          </a:p>
          <a:p>
            <a:pPr marL="1143000" lvl="2" indent="-457200">
              <a:buFont typeface="+mj-lt"/>
              <a:buAutoNum type="alphaUcPeriod"/>
            </a:pPr>
            <a:r>
              <a:rPr lang="en-US" sz="2400" dirty="0"/>
              <a:t>Harassing behavior directed toward the complainant</a:t>
            </a:r>
          </a:p>
          <a:p>
            <a:pPr marL="1143000" lvl="2" indent="-457200">
              <a:buFont typeface="+mj-lt"/>
              <a:buAutoNum type="alphaUcPeriod"/>
            </a:pPr>
            <a:r>
              <a:rPr lang="en-US" sz="2400" dirty="0"/>
              <a:t>Harassing behavior witnessed by the complainant</a:t>
            </a:r>
          </a:p>
          <a:p>
            <a:pPr marL="1143000" lvl="2" indent="-457200">
              <a:buFont typeface="+mj-lt"/>
              <a:buAutoNum type="alphaUcPeriod"/>
            </a:pPr>
            <a:r>
              <a:rPr lang="en-US" sz="2400" dirty="0"/>
              <a:t>Widespread sexual favoritism that infects the workplace creating a hostile or abusive environment</a:t>
            </a:r>
          </a:p>
        </p:txBody>
      </p:sp>
      <p:sp>
        <p:nvSpPr>
          <p:cNvPr id="4" name="Slide Number Placeholder 3"/>
          <p:cNvSpPr>
            <a:spLocks noGrp="1"/>
          </p:cNvSpPr>
          <p:nvPr>
            <p:ph type="sldNum" sz="quarter" idx="12"/>
          </p:nvPr>
        </p:nvSpPr>
        <p:spPr/>
        <p:txBody>
          <a:bodyPr>
            <a:normAutofit/>
          </a:bodyPr>
          <a:lstStyle/>
          <a:p>
            <a:fld id="{3D3EFE1F-49D3-499F-9DA6-ACBC20A39AF6}" type="slidenum">
              <a:rPr lang="en-US" smtClean="0"/>
              <a:pPr/>
              <a:t>12</a:t>
            </a:fld>
            <a:endParaRPr lang="en-US" dirty="0"/>
          </a:p>
        </p:txBody>
      </p:sp>
    </p:spTree>
    <p:extLst>
      <p:ext uri="{BB962C8B-B14F-4D97-AF65-F5344CB8AC3E}">
        <p14:creationId xmlns:p14="http://schemas.microsoft.com/office/powerpoint/2010/main" val="34923647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500854"/>
            <a:ext cx="7886700" cy="1081089"/>
          </a:xfrm>
        </p:spPr>
        <p:txBody>
          <a:bodyPr>
            <a:normAutofit/>
          </a:bodyPr>
          <a:lstStyle/>
          <a:p>
            <a:r>
              <a:rPr lang="en-US" sz="4000" b="1" dirty="0">
                <a:solidFill>
                  <a:schemeClr val="accent1">
                    <a:lumMod val="50000"/>
                  </a:schemeClr>
                </a:solidFill>
              </a:rPr>
              <a:t>Remedies</a:t>
            </a:r>
          </a:p>
        </p:txBody>
      </p:sp>
      <p:sp>
        <p:nvSpPr>
          <p:cNvPr id="4" name="Content Placeholder 3"/>
          <p:cNvSpPr>
            <a:spLocks noGrp="1"/>
          </p:cNvSpPr>
          <p:nvPr>
            <p:ph idx="1"/>
          </p:nvPr>
        </p:nvSpPr>
        <p:spPr>
          <a:xfrm>
            <a:off x="628650" y="1519237"/>
            <a:ext cx="8061614" cy="4652963"/>
          </a:xfrm>
        </p:spPr>
        <p:txBody>
          <a:bodyPr>
            <a:noAutofit/>
          </a:bodyPr>
          <a:lstStyle/>
          <a:p>
            <a:pPr marL="404813" indent="-342900">
              <a:tabLst>
                <a:tab pos="404813" algn="l"/>
              </a:tabLst>
            </a:pPr>
            <a:r>
              <a:rPr lang="en-US" sz="2400" dirty="0">
                <a:uFill>
                  <a:solidFill>
                    <a:schemeClr val="accent1">
                      <a:lumMod val="75000"/>
                    </a:schemeClr>
                  </a:solidFill>
                </a:uFill>
              </a:rPr>
              <a:t>Injunctive Relief</a:t>
            </a:r>
          </a:p>
          <a:p>
            <a:pPr marL="685800" lvl="1" indent="-280988">
              <a:tabLst>
                <a:tab pos="404813" algn="l"/>
              </a:tabLst>
            </a:pPr>
            <a:r>
              <a:rPr lang="en-US" sz="2400" dirty="0"/>
              <a:t>Training</a:t>
            </a:r>
          </a:p>
          <a:p>
            <a:pPr marL="685800" lvl="1" indent="-280988">
              <a:tabLst>
                <a:tab pos="404813" algn="l"/>
              </a:tabLst>
            </a:pPr>
            <a:r>
              <a:rPr lang="en-US" sz="2400" dirty="0"/>
              <a:t>Development or changes in policies/procedures</a:t>
            </a:r>
          </a:p>
          <a:p>
            <a:pPr marL="404813" indent="-342900">
              <a:tabLst>
                <a:tab pos="404813" algn="l"/>
              </a:tabLst>
            </a:pPr>
            <a:r>
              <a:rPr lang="en-US" sz="2400" dirty="0">
                <a:uFill>
                  <a:solidFill>
                    <a:schemeClr val="accent1">
                      <a:lumMod val="75000"/>
                    </a:schemeClr>
                  </a:solidFill>
                </a:uFill>
              </a:rPr>
              <a:t>Economic Damages</a:t>
            </a:r>
          </a:p>
          <a:p>
            <a:pPr marL="685800" lvl="1" indent="-280988">
              <a:tabLst>
                <a:tab pos="404813" algn="l"/>
              </a:tabLst>
            </a:pPr>
            <a:r>
              <a:rPr lang="en-US" sz="2400" dirty="0"/>
              <a:t>Lost wages</a:t>
            </a:r>
          </a:p>
          <a:p>
            <a:pPr marL="685800" lvl="1" indent="-280988">
              <a:tabLst>
                <a:tab pos="404813" algn="l"/>
              </a:tabLst>
            </a:pPr>
            <a:r>
              <a:rPr lang="en-US" sz="2400" dirty="0"/>
              <a:t>Medical expenses</a:t>
            </a:r>
          </a:p>
          <a:p>
            <a:pPr marL="685800" lvl="1" indent="-280988">
              <a:tabLst>
                <a:tab pos="404813" algn="l"/>
              </a:tabLst>
            </a:pPr>
            <a:r>
              <a:rPr lang="en-US" sz="2400" dirty="0"/>
              <a:t>Job search expenses</a:t>
            </a:r>
          </a:p>
          <a:p>
            <a:pPr marL="404813" indent="-342900">
              <a:tabLst>
                <a:tab pos="404813" algn="l"/>
              </a:tabLst>
            </a:pPr>
            <a:r>
              <a:rPr lang="en-US" sz="2400" dirty="0">
                <a:uFill>
                  <a:solidFill>
                    <a:schemeClr val="accent1">
                      <a:lumMod val="75000"/>
                    </a:schemeClr>
                  </a:solidFill>
                </a:uFill>
              </a:rPr>
              <a:t>Non-Economic Damages</a:t>
            </a:r>
          </a:p>
          <a:p>
            <a:pPr marL="685800" lvl="1" indent="-280988">
              <a:tabLst>
                <a:tab pos="404813" algn="l"/>
              </a:tabLst>
            </a:pPr>
            <a:r>
              <a:rPr lang="en-US" sz="2400" dirty="0"/>
              <a:t>Emotional Distress</a:t>
            </a:r>
          </a:p>
          <a:p>
            <a:pPr marL="685800" lvl="1" indent="-280988">
              <a:tabLst>
                <a:tab pos="404813" algn="l"/>
              </a:tabLst>
            </a:pPr>
            <a:r>
              <a:rPr lang="en-US" sz="2400" dirty="0"/>
              <a:t>Loss of Enjoyment of Life</a:t>
            </a:r>
          </a:p>
          <a:p>
            <a:pPr marL="404813" indent="-342900">
              <a:tabLst>
                <a:tab pos="404813" algn="l"/>
              </a:tabLst>
            </a:pPr>
            <a:r>
              <a:rPr lang="en-US" sz="2400" dirty="0">
                <a:uFill>
                  <a:solidFill>
                    <a:schemeClr val="accent1">
                      <a:lumMod val="75000"/>
                    </a:schemeClr>
                  </a:solidFill>
                </a:uFill>
              </a:rPr>
              <a:t>Punitive Damages</a:t>
            </a:r>
          </a:p>
        </p:txBody>
      </p:sp>
      <p:sp>
        <p:nvSpPr>
          <p:cNvPr id="3" name="Slide Number Placeholder 2"/>
          <p:cNvSpPr>
            <a:spLocks noGrp="1"/>
          </p:cNvSpPr>
          <p:nvPr>
            <p:ph type="sldNum" sz="quarter" idx="12"/>
          </p:nvPr>
        </p:nvSpPr>
        <p:spPr/>
        <p:txBody>
          <a:bodyPr>
            <a:normAutofit/>
          </a:bodyPr>
          <a:lstStyle/>
          <a:p>
            <a:fld id="{BAB61701-5FEF-4810-B8D0-6821BF5DD4EB}" type="slidenum">
              <a:rPr lang="en-US" smtClean="0"/>
              <a:pPr/>
              <a:t>13</a:t>
            </a:fld>
            <a:endParaRPr lang="en-US" dirty="0"/>
          </a:p>
        </p:txBody>
      </p:sp>
    </p:spTree>
    <p:extLst>
      <p:ext uri="{BB962C8B-B14F-4D97-AF65-F5344CB8AC3E}">
        <p14:creationId xmlns:p14="http://schemas.microsoft.com/office/powerpoint/2010/main" val="7664457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normAutofit/>
          </a:bodyPr>
          <a:lstStyle/>
          <a:p>
            <a:fld id="{BAB61701-5FEF-4810-B8D0-6821BF5DD4EB}" type="slidenum">
              <a:rPr lang="en-US" smtClean="0"/>
              <a:pPr/>
              <a:t>14</a:t>
            </a:fld>
            <a:endParaRPr lang="en-US" dirty="0"/>
          </a:p>
        </p:txBody>
      </p:sp>
      <p:sp>
        <p:nvSpPr>
          <p:cNvPr id="9" name="Title 4">
            <a:extLst>
              <a:ext uri="{FF2B5EF4-FFF2-40B4-BE49-F238E27FC236}">
                <a16:creationId xmlns:a16="http://schemas.microsoft.com/office/drawing/2014/main" id="{C3C2448B-E8D3-4594-BA6D-31370A8EA235}"/>
              </a:ext>
            </a:extLst>
          </p:cNvPr>
          <p:cNvSpPr txBox="1">
            <a:spLocks/>
          </p:cNvSpPr>
          <p:nvPr/>
        </p:nvSpPr>
        <p:spPr>
          <a:xfrm>
            <a:off x="609601" y="3886200"/>
            <a:ext cx="8534399" cy="1708172"/>
          </a:xfrm>
          <a:prstGeom prst="rect">
            <a:avLst/>
          </a:prstGeom>
        </p:spPr>
        <p:txBody>
          <a:bodyPr vert="horz" lIns="91440" tIns="45720" rIns="91440" bIns="45720" rtlCol="0" anchor="b">
            <a:noAutofit/>
          </a:bodyPr>
          <a:lstStyle>
            <a:lvl1pPr algn="l" defTabSz="685800" rtl="0" eaLnBrk="1" latinLnBrk="0" hangingPunct="1">
              <a:lnSpc>
                <a:spcPct val="90000"/>
              </a:lnSpc>
              <a:spcBef>
                <a:spcPct val="0"/>
              </a:spcBef>
              <a:buNone/>
              <a:defRPr sz="4500" kern="1200">
                <a:solidFill>
                  <a:schemeClr val="tx1"/>
                </a:solidFill>
                <a:latin typeface="+mj-lt"/>
                <a:ea typeface="+mj-ea"/>
                <a:cs typeface="+mj-cs"/>
              </a:defRPr>
            </a:lvl1pPr>
          </a:lstStyle>
          <a:p>
            <a:r>
              <a:rPr lang="en-US" sz="4000" b="1" dirty="0">
                <a:solidFill>
                  <a:schemeClr val="accent1">
                    <a:lumMod val="50000"/>
                  </a:schemeClr>
                </a:solidFill>
              </a:rPr>
              <a:t>CLOSER ANALYSIS: QUID PRO QUO </a:t>
            </a:r>
          </a:p>
        </p:txBody>
      </p:sp>
      <p:cxnSp>
        <p:nvCxnSpPr>
          <p:cNvPr id="10" name="Straight Connector 9">
            <a:extLst>
              <a:ext uri="{FF2B5EF4-FFF2-40B4-BE49-F238E27FC236}">
                <a16:creationId xmlns:a16="http://schemas.microsoft.com/office/drawing/2014/main" id="{8D10AAE4-BD37-4C5F-9C1E-6372DA6C0F2B}"/>
              </a:ext>
            </a:extLst>
          </p:cNvPr>
          <p:cNvCxnSpPr/>
          <p:nvPr/>
        </p:nvCxnSpPr>
        <p:spPr>
          <a:xfrm>
            <a:off x="717100" y="5715000"/>
            <a:ext cx="6858000" cy="0"/>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894787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chemeClr val="accent1">
                    <a:lumMod val="50000"/>
                  </a:schemeClr>
                </a:solidFill>
              </a:rPr>
              <a:t>True or False Quiz #2</a:t>
            </a:r>
            <a:endParaRPr lang="en-US" sz="4000" dirty="0">
              <a:solidFill>
                <a:schemeClr val="accent1">
                  <a:lumMod val="50000"/>
                </a:schemeClr>
              </a:solidFill>
            </a:endParaRPr>
          </a:p>
        </p:txBody>
      </p:sp>
      <p:sp>
        <p:nvSpPr>
          <p:cNvPr id="3" name="Content Placeholder 2"/>
          <p:cNvSpPr>
            <a:spLocks noGrp="1"/>
          </p:cNvSpPr>
          <p:nvPr>
            <p:ph idx="1"/>
          </p:nvPr>
        </p:nvSpPr>
        <p:spPr>
          <a:xfrm>
            <a:off x="685800" y="1600200"/>
            <a:ext cx="7675350" cy="4351338"/>
          </a:xfrm>
        </p:spPr>
        <p:txBody>
          <a:bodyPr>
            <a:normAutofit/>
          </a:bodyPr>
          <a:lstStyle/>
          <a:p>
            <a:pPr marL="457200" indent="-457200">
              <a:buFont typeface="+mj-lt"/>
              <a:buAutoNum type="arabicPeriod"/>
            </a:pPr>
            <a:r>
              <a:rPr lang="en-US" sz="2400" dirty="0"/>
              <a:t>The promise of reward or threat of punishment in exchange for sexual favors must be explicit in order to constitute quid pro quo sexual harassment. True/False</a:t>
            </a:r>
          </a:p>
          <a:p>
            <a:pPr marL="457200" indent="-457200">
              <a:buFont typeface="+mj-lt"/>
              <a:buAutoNum type="arabicPeriod"/>
            </a:pPr>
            <a:r>
              <a:rPr lang="en-US" sz="2400" dirty="0"/>
              <a:t>An employee who gives in to the demand for sex in order to avoid negative consequences forfeits his or her claim for quid pro quo sexual harassment. True/False</a:t>
            </a:r>
          </a:p>
          <a:p>
            <a:pPr marL="457200" indent="-457200">
              <a:buFont typeface="+mj-lt"/>
              <a:buAutoNum type="arabicPeriod"/>
            </a:pPr>
            <a:r>
              <a:rPr lang="en-US" sz="2400" dirty="0"/>
              <a:t>If the alleged harasser denies the charge, a claim for sexual harassment cannot be successful without a neutral witness or documentary evidence supporting  the complainant’s accusations. True/False</a:t>
            </a:r>
          </a:p>
        </p:txBody>
      </p:sp>
      <p:sp>
        <p:nvSpPr>
          <p:cNvPr id="4" name="Slide Number Placeholder 3"/>
          <p:cNvSpPr>
            <a:spLocks noGrp="1"/>
          </p:cNvSpPr>
          <p:nvPr>
            <p:ph type="sldNum" sz="quarter" idx="12"/>
          </p:nvPr>
        </p:nvSpPr>
        <p:spPr/>
        <p:txBody>
          <a:bodyPr/>
          <a:lstStyle/>
          <a:p>
            <a:fld id="{BAB61701-5FEF-4810-B8D0-6821BF5DD4EB}" type="slidenum">
              <a:rPr lang="en-US" smtClean="0">
                <a:gradFill flip="none" rotWithShape="1">
                  <a:gsLst>
                    <a:gs pos="28000">
                      <a:prstClr val="white">
                        <a:lumMod val="93000"/>
                      </a:prstClr>
                    </a:gs>
                    <a:gs pos="0">
                      <a:prstClr val="black">
                        <a:lumMod val="38000"/>
                        <a:lumOff val="62000"/>
                      </a:prstClr>
                    </a:gs>
                    <a:gs pos="100000">
                      <a:srgbClr val="8ED5C1">
                        <a:lumMod val="0"/>
                        <a:lumOff val="100000"/>
                      </a:srgbClr>
                    </a:gs>
                  </a:gsLst>
                  <a:lin ang="5400000" scaled="1"/>
                  <a:tileRect/>
                </a:gradFill>
              </a:rPr>
              <a:pPr/>
              <a:t>15</a:t>
            </a:fld>
            <a:endParaRPr lang="en-US" dirty="0">
              <a:gradFill flip="none" rotWithShape="1">
                <a:gsLst>
                  <a:gs pos="28000">
                    <a:prstClr val="white">
                      <a:lumMod val="93000"/>
                    </a:prstClr>
                  </a:gs>
                  <a:gs pos="0">
                    <a:prstClr val="black">
                      <a:lumMod val="38000"/>
                      <a:lumOff val="62000"/>
                    </a:prstClr>
                  </a:gs>
                  <a:gs pos="100000">
                    <a:srgbClr val="8ED5C1">
                      <a:lumMod val="0"/>
                      <a:lumOff val="100000"/>
                    </a:srgbClr>
                  </a:gs>
                </a:gsLst>
                <a:lin ang="5400000" scaled="1"/>
                <a:tileRect/>
              </a:gradFill>
            </a:endParaRPr>
          </a:p>
        </p:txBody>
      </p:sp>
    </p:spTree>
    <p:extLst>
      <p:ext uri="{BB962C8B-B14F-4D97-AF65-F5344CB8AC3E}">
        <p14:creationId xmlns:p14="http://schemas.microsoft.com/office/powerpoint/2010/main" val="24788547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sz="4000" b="1" dirty="0">
                <a:solidFill>
                  <a:schemeClr val="accent1">
                    <a:lumMod val="50000"/>
                  </a:schemeClr>
                </a:solidFill>
              </a:rPr>
              <a:t>Answer to True or False Quiz #2</a:t>
            </a:r>
            <a:endParaRPr lang="en-US" sz="4000" dirty="0">
              <a:solidFill>
                <a:schemeClr val="accent1">
                  <a:lumMod val="50000"/>
                </a:schemeClr>
              </a:solidFill>
            </a:endParaRPr>
          </a:p>
        </p:txBody>
      </p:sp>
      <p:sp>
        <p:nvSpPr>
          <p:cNvPr id="6" name="Content Placeholder 5"/>
          <p:cNvSpPr>
            <a:spLocks noGrp="1"/>
          </p:cNvSpPr>
          <p:nvPr>
            <p:ph idx="1"/>
          </p:nvPr>
        </p:nvSpPr>
        <p:spPr/>
        <p:txBody>
          <a:bodyPr/>
          <a:lstStyle/>
          <a:p>
            <a:pPr marL="457200" indent="-457200">
              <a:buFont typeface="+mj-lt"/>
              <a:buAutoNum type="arabicPeriod"/>
            </a:pPr>
            <a:endParaRPr lang="en-US" dirty="0">
              <a:solidFill>
                <a:schemeClr val="tx2">
                  <a:lumMod val="75000"/>
                </a:schemeClr>
              </a:solidFill>
            </a:endParaRPr>
          </a:p>
          <a:p>
            <a:pPr marL="457200" indent="-457200">
              <a:buFont typeface="+mj-lt"/>
              <a:buAutoNum type="arabicPeriod"/>
            </a:pPr>
            <a:endParaRPr lang="en-US" dirty="0">
              <a:solidFill>
                <a:schemeClr val="tx2">
                  <a:lumMod val="75000"/>
                </a:schemeClr>
              </a:solidFill>
            </a:endParaRPr>
          </a:p>
          <a:p>
            <a:pPr marL="0" indent="0">
              <a:buNone/>
            </a:pPr>
            <a:endParaRPr lang="en-US" dirty="0"/>
          </a:p>
        </p:txBody>
      </p:sp>
      <p:sp>
        <p:nvSpPr>
          <p:cNvPr id="4" name="Slide Number Placeholder 3"/>
          <p:cNvSpPr>
            <a:spLocks noGrp="1"/>
          </p:cNvSpPr>
          <p:nvPr>
            <p:ph type="sldNum" sz="quarter" idx="12"/>
          </p:nvPr>
        </p:nvSpPr>
        <p:spPr/>
        <p:txBody>
          <a:bodyPr/>
          <a:lstStyle/>
          <a:p>
            <a:fld id="{BAB61701-5FEF-4810-B8D0-6821BF5DD4EB}" type="slidenum">
              <a:rPr lang="en-US" smtClean="0">
                <a:gradFill flip="none" rotWithShape="1">
                  <a:gsLst>
                    <a:gs pos="28000">
                      <a:prstClr val="white">
                        <a:lumMod val="93000"/>
                      </a:prstClr>
                    </a:gs>
                    <a:gs pos="0">
                      <a:prstClr val="black">
                        <a:lumMod val="38000"/>
                        <a:lumOff val="62000"/>
                      </a:prstClr>
                    </a:gs>
                    <a:gs pos="100000">
                      <a:srgbClr val="8ED5C1">
                        <a:lumMod val="0"/>
                        <a:lumOff val="100000"/>
                      </a:srgbClr>
                    </a:gs>
                  </a:gsLst>
                  <a:lin ang="5400000" scaled="1"/>
                  <a:tileRect/>
                </a:gradFill>
              </a:rPr>
              <a:pPr/>
              <a:t>16</a:t>
            </a:fld>
            <a:endParaRPr lang="en-US" dirty="0">
              <a:gradFill flip="none" rotWithShape="1">
                <a:gsLst>
                  <a:gs pos="28000">
                    <a:prstClr val="white">
                      <a:lumMod val="93000"/>
                    </a:prstClr>
                  </a:gs>
                  <a:gs pos="0">
                    <a:prstClr val="black">
                      <a:lumMod val="38000"/>
                      <a:lumOff val="62000"/>
                    </a:prstClr>
                  </a:gs>
                  <a:gs pos="100000">
                    <a:srgbClr val="8ED5C1">
                      <a:lumMod val="0"/>
                      <a:lumOff val="100000"/>
                    </a:srgbClr>
                  </a:gs>
                </a:gsLst>
                <a:lin ang="5400000" scaled="1"/>
                <a:tileRect/>
              </a:gradFill>
            </a:endParaRPr>
          </a:p>
        </p:txBody>
      </p:sp>
      <p:sp>
        <p:nvSpPr>
          <p:cNvPr id="3" name="Rectangle 2"/>
          <p:cNvSpPr/>
          <p:nvPr/>
        </p:nvSpPr>
        <p:spPr>
          <a:xfrm>
            <a:off x="685800" y="1524000"/>
            <a:ext cx="7600950" cy="3785652"/>
          </a:xfrm>
          <a:prstGeom prst="rect">
            <a:avLst/>
          </a:prstGeom>
        </p:spPr>
        <p:txBody>
          <a:bodyPr wrap="square">
            <a:spAutoFit/>
          </a:bodyPr>
          <a:lstStyle/>
          <a:p>
            <a:pPr marL="457200" indent="-457200">
              <a:buFont typeface="+mj-lt"/>
              <a:buAutoNum type="arabicPeriod"/>
            </a:pPr>
            <a:r>
              <a:rPr lang="en-US" sz="2400" dirty="0"/>
              <a:t>The promise of reward or threat of punishment in exchange for sexual favors must be explicit in order to constitute quid pro quo sexual harassment. </a:t>
            </a:r>
            <a:r>
              <a:rPr lang="en-US" sz="2400" dirty="0">
                <a:solidFill>
                  <a:schemeClr val="accent1">
                    <a:lumMod val="50000"/>
                  </a:schemeClr>
                </a:solidFill>
              </a:rPr>
              <a:t>FALSE</a:t>
            </a:r>
          </a:p>
          <a:p>
            <a:pPr marL="457200" indent="-457200">
              <a:buFont typeface="+mj-lt"/>
              <a:buAutoNum type="arabicPeriod"/>
            </a:pPr>
            <a:r>
              <a:rPr lang="en-US" sz="2400" dirty="0"/>
              <a:t>An employee who gives in to the demand for sex in order to avoid negative consequences forfeits his or her claim for quid pro quo sexual harassment. </a:t>
            </a:r>
            <a:r>
              <a:rPr lang="en-US" sz="2400" dirty="0">
                <a:solidFill>
                  <a:schemeClr val="accent1">
                    <a:lumMod val="50000"/>
                  </a:schemeClr>
                </a:solidFill>
              </a:rPr>
              <a:t>FALSE</a:t>
            </a:r>
          </a:p>
          <a:p>
            <a:pPr marL="457200" indent="-457200">
              <a:buFont typeface="+mj-lt"/>
              <a:buAutoNum type="arabicPeriod"/>
            </a:pPr>
            <a:r>
              <a:rPr lang="en-US" sz="2400" dirty="0"/>
              <a:t>If the alleged harasser denies the charge, a claim for sexual harassment cannot be successful without a neutral witness or documentary evidence supporting  the complainant’s accusations. </a:t>
            </a:r>
            <a:r>
              <a:rPr lang="en-US" sz="2400" dirty="0">
                <a:solidFill>
                  <a:schemeClr val="accent1">
                    <a:lumMod val="50000"/>
                  </a:schemeClr>
                </a:solidFill>
              </a:rPr>
              <a:t>FALSE</a:t>
            </a:r>
          </a:p>
        </p:txBody>
      </p:sp>
    </p:spTree>
    <p:extLst>
      <p:ext uri="{BB962C8B-B14F-4D97-AF65-F5344CB8AC3E}">
        <p14:creationId xmlns:p14="http://schemas.microsoft.com/office/powerpoint/2010/main" val="28739288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chemeClr val="accent1">
                    <a:lumMod val="50000"/>
                  </a:schemeClr>
                </a:solidFill>
              </a:rPr>
              <a:t>Quid Pro Quo Explained</a:t>
            </a:r>
          </a:p>
        </p:txBody>
      </p:sp>
      <p:sp>
        <p:nvSpPr>
          <p:cNvPr id="4" name="Content Placeholder 3"/>
          <p:cNvSpPr>
            <a:spLocks noGrp="1"/>
          </p:cNvSpPr>
          <p:nvPr>
            <p:ph idx="1"/>
          </p:nvPr>
        </p:nvSpPr>
        <p:spPr>
          <a:xfrm>
            <a:off x="628650" y="1752600"/>
            <a:ext cx="6991350" cy="4351338"/>
          </a:xfrm>
        </p:spPr>
        <p:txBody>
          <a:bodyPr>
            <a:normAutofit/>
          </a:bodyPr>
          <a:lstStyle/>
          <a:p>
            <a:pPr marL="569912" indent="-457200"/>
            <a:r>
              <a:rPr lang="en-US" sz="2400" dirty="0"/>
              <a:t>The essence of a quid pro quo sexual harassment claim is that a supervisor relies on his or her apparent or actual authority to extort sexual favors from an employee.</a:t>
            </a:r>
          </a:p>
          <a:p>
            <a:pPr marL="569912" indent="-457200"/>
            <a:r>
              <a:rPr lang="en-US" sz="2400" dirty="0"/>
              <a:t>The threat may be expressed or implied.</a:t>
            </a:r>
          </a:p>
        </p:txBody>
      </p:sp>
      <p:sp>
        <p:nvSpPr>
          <p:cNvPr id="3" name="Slide Number Placeholder 2"/>
          <p:cNvSpPr>
            <a:spLocks noGrp="1"/>
          </p:cNvSpPr>
          <p:nvPr>
            <p:ph type="sldNum" sz="quarter" idx="12"/>
          </p:nvPr>
        </p:nvSpPr>
        <p:spPr/>
        <p:txBody>
          <a:bodyPr>
            <a:normAutofit/>
          </a:bodyPr>
          <a:lstStyle/>
          <a:p>
            <a:fld id="{BAB61701-5FEF-4810-B8D0-6821BF5DD4EB}" type="slidenum">
              <a:rPr lang="en-US" smtClean="0"/>
              <a:pPr/>
              <a:t>17</a:t>
            </a:fld>
            <a:endParaRPr lang="en-US" dirty="0"/>
          </a:p>
        </p:txBody>
      </p:sp>
    </p:spTree>
    <p:extLst>
      <p:ext uri="{BB962C8B-B14F-4D97-AF65-F5344CB8AC3E}">
        <p14:creationId xmlns:p14="http://schemas.microsoft.com/office/powerpoint/2010/main" val="29092756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chemeClr val="accent1">
                    <a:lumMod val="50000"/>
                  </a:schemeClr>
                </a:solidFill>
              </a:rPr>
              <a:t>Exercise A</a:t>
            </a:r>
          </a:p>
        </p:txBody>
      </p:sp>
      <p:sp>
        <p:nvSpPr>
          <p:cNvPr id="4" name="Content Placeholder 3"/>
          <p:cNvSpPr>
            <a:spLocks noGrp="1"/>
          </p:cNvSpPr>
          <p:nvPr>
            <p:ph idx="1"/>
          </p:nvPr>
        </p:nvSpPr>
        <p:spPr>
          <a:xfrm>
            <a:off x="704850" y="1825625"/>
            <a:ext cx="7448550" cy="4351338"/>
          </a:xfrm>
        </p:spPr>
        <p:txBody>
          <a:bodyPr>
            <a:normAutofit/>
          </a:bodyPr>
          <a:lstStyle/>
          <a:p>
            <a:pPr marL="0" indent="0">
              <a:spcAft>
                <a:spcPts val="600"/>
              </a:spcAft>
              <a:buNone/>
            </a:pPr>
            <a:r>
              <a:rPr lang="en-US" sz="2400" dirty="0"/>
              <a:t>Blake, the sole proprietor of Acme Co., has decided to expand and compete for state contracts. Blake hires Jack, an independent contractor, to install a computer network. Jill responds to Blake’s Craigslist ad for an office manager. </a:t>
            </a:r>
          </a:p>
          <a:p>
            <a:pPr marL="0" indent="0">
              <a:spcAft>
                <a:spcPts val="600"/>
              </a:spcAft>
              <a:buNone/>
            </a:pPr>
            <a:r>
              <a:rPr lang="en-US" sz="2400" dirty="0"/>
              <a:t>Blake threatens to sue Jack for breach of contract unless Jack agrees to engage in sexual activity.</a:t>
            </a:r>
          </a:p>
          <a:p>
            <a:pPr marL="0" indent="0">
              <a:spcAft>
                <a:spcPts val="600"/>
              </a:spcAft>
              <a:buNone/>
            </a:pPr>
            <a:r>
              <a:rPr lang="en-US" sz="2400" dirty="0"/>
              <a:t>Blake also tells Jill the job is hers if she agrees to have sex.</a:t>
            </a:r>
          </a:p>
        </p:txBody>
      </p:sp>
      <p:sp>
        <p:nvSpPr>
          <p:cNvPr id="3" name="Slide Number Placeholder 2"/>
          <p:cNvSpPr>
            <a:spLocks noGrp="1"/>
          </p:cNvSpPr>
          <p:nvPr>
            <p:ph type="sldNum" sz="quarter" idx="12"/>
          </p:nvPr>
        </p:nvSpPr>
        <p:spPr/>
        <p:txBody>
          <a:bodyPr>
            <a:normAutofit/>
          </a:bodyPr>
          <a:lstStyle/>
          <a:p>
            <a:fld id="{BAB61701-5FEF-4810-B8D0-6821BF5DD4EB}" type="slidenum">
              <a:rPr lang="en-US" smtClean="0"/>
              <a:pPr/>
              <a:t>18</a:t>
            </a:fld>
            <a:endParaRPr lang="en-US" dirty="0"/>
          </a:p>
        </p:txBody>
      </p:sp>
    </p:spTree>
    <p:extLst>
      <p:ext uri="{BB962C8B-B14F-4D97-AF65-F5344CB8AC3E}">
        <p14:creationId xmlns:p14="http://schemas.microsoft.com/office/powerpoint/2010/main" val="21541800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chemeClr val="accent1">
                    <a:lumMod val="50000"/>
                  </a:schemeClr>
                </a:solidFill>
              </a:rPr>
              <a:t>Exercise A Test</a:t>
            </a:r>
          </a:p>
        </p:txBody>
      </p:sp>
      <p:sp>
        <p:nvSpPr>
          <p:cNvPr id="4" name="Content Placeholder 3"/>
          <p:cNvSpPr>
            <a:spLocks noGrp="1"/>
          </p:cNvSpPr>
          <p:nvPr>
            <p:ph idx="1"/>
          </p:nvPr>
        </p:nvSpPr>
        <p:spPr>
          <a:xfrm>
            <a:off x="685800" y="1828800"/>
            <a:ext cx="7675350" cy="4351338"/>
          </a:xfrm>
        </p:spPr>
        <p:txBody>
          <a:bodyPr>
            <a:normAutofit/>
          </a:bodyPr>
          <a:lstStyle/>
          <a:p>
            <a:pPr marL="0" indent="0">
              <a:buNone/>
            </a:pPr>
            <a:r>
              <a:rPr lang="en-US" sz="2400" dirty="0"/>
              <a:t>Choose the best answer:</a:t>
            </a:r>
          </a:p>
          <a:p>
            <a:pPr marL="0" indent="0">
              <a:buNone/>
            </a:pPr>
            <a:endParaRPr lang="en-US" sz="800" dirty="0"/>
          </a:p>
          <a:p>
            <a:pPr marL="514350" indent="-514350">
              <a:buClr>
                <a:schemeClr val="tx1"/>
              </a:buClr>
              <a:buFont typeface="+mj-lt"/>
              <a:buAutoNum type="alphaUcPeriod"/>
            </a:pPr>
            <a:r>
              <a:rPr lang="en-US" sz="2400" dirty="0"/>
              <a:t>Jack can’t sue Blake because he is an independent contractor.</a:t>
            </a:r>
          </a:p>
          <a:p>
            <a:pPr marL="514350" indent="-514350">
              <a:buClr>
                <a:schemeClr val="tx1"/>
              </a:buClr>
              <a:buFont typeface="+mj-lt"/>
              <a:buAutoNum type="alphaUcPeriod"/>
            </a:pPr>
            <a:r>
              <a:rPr lang="en-US" sz="2400" dirty="0"/>
              <a:t>Jill can’t sue Blake because Acme Co. has fewer than five employees.</a:t>
            </a:r>
          </a:p>
          <a:p>
            <a:pPr marL="514350" indent="-514350">
              <a:buClr>
                <a:schemeClr val="tx1"/>
              </a:buClr>
              <a:buFont typeface="+mj-lt"/>
              <a:buAutoNum type="alphaUcPeriod"/>
            </a:pPr>
            <a:r>
              <a:rPr lang="en-US" sz="2400" dirty="0"/>
              <a:t>Jack can’t sue Blake because he is a man.</a:t>
            </a:r>
          </a:p>
          <a:p>
            <a:pPr marL="514350" indent="-514350">
              <a:buClr>
                <a:schemeClr val="tx1"/>
              </a:buClr>
              <a:buFont typeface="+mj-lt"/>
              <a:buAutoNum type="alphaUcPeriod"/>
            </a:pPr>
            <a:r>
              <a:rPr lang="en-US" sz="2400" dirty="0"/>
              <a:t>Jack and Jill can sue Blake for quid pro quo sexual harassment.</a:t>
            </a:r>
          </a:p>
          <a:p>
            <a:pPr marL="514350" indent="-514350">
              <a:buClr>
                <a:schemeClr val="tx1"/>
              </a:buClr>
              <a:buFont typeface="+mj-lt"/>
              <a:buAutoNum type="alphaUcPeriod"/>
            </a:pPr>
            <a:r>
              <a:rPr lang="en-US" sz="2400" dirty="0"/>
              <a:t>Jack can sue Blake for quid pro quo sexual harassment but Jill cannot.</a:t>
            </a:r>
          </a:p>
        </p:txBody>
      </p:sp>
      <p:sp>
        <p:nvSpPr>
          <p:cNvPr id="3" name="Slide Number Placeholder 2"/>
          <p:cNvSpPr>
            <a:spLocks noGrp="1"/>
          </p:cNvSpPr>
          <p:nvPr>
            <p:ph type="sldNum" sz="quarter" idx="12"/>
          </p:nvPr>
        </p:nvSpPr>
        <p:spPr/>
        <p:txBody>
          <a:bodyPr>
            <a:normAutofit/>
          </a:bodyPr>
          <a:lstStyle/>
          <a:p>
            <a:fld id="{BAB61701-5FEF-4810-B8D0-6821BF5DD4EB}" type="slidenum">
              <a:rPr lang="en-US" smtClean="0"/>
              <a:pPr/>
              <a:t>19</a:t>
            </a:fld>
            <a:endParaRPr lang="en-US" dirty="0"/>
          </a:p>
        </p:txBody>
      </p:sp>
    </p:spTree>
    <p:extLst>
      <p:ext uri="{BB962C8B-B14F-4D97-AF65-F5344CB8AC3E}">
        <p14:creationId xmlns:p14="http://schemas.microsoft.com/office/powerpoint/2010/main" val="42249788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chemeClr val="accent1">
                    <a:lumMod val="50000"/>
                  </a:schemeClr>
                </a:solidFill>
              </a:rPr>
              <a:t>Learning Objectives</a:t>
            </a:r>
          </a:p>
        </p:txBody>
      </p:sp>
      <p:sp>
        <p:nvSpPr>
          <p:cNvPr id="3" name="Content Placeholder 2"/>
          <p:cNvSpPr>
            <a:spLocks noGrp="1"/>
          </p:cNvSpPr>
          <p:nvPr>
            <p:ph idx="1"/>
          </p:nvPr>
        </p:nvSpPr>
        <p:spPr>
          <a:xfrm>
            <a:off x="630450" y="1752600"/>
            <a:ext cx="7675350" cy="4351338"/>
          </a:xfrm>
        </p:spPr>
        <p:txBody>
          <a:bodyPr>
            <a:normAutofit/>
          </a:bodyPr>
          <a:lstStyle/>
          <a:p>
            <a:pPr marL="0" indent="0">
              <a:buNone/>
            </a:pPr>
            <a:r>
              <a:rPr lang="en-US" sz="2400" dirty="0"/>
              <a:t>During this training we will:</a:t>
            </a:r>
          </a:p>
          <a:p>
            <a:pPr marL="0" indent="0">
              <a:buNone/>
            </a:pPr>
            <a:endParaRPr lang="en-US" sz="2400" dirty="0"/>
          </a:p>
          <a:p>
            <a:pPr marL="880110" lvl="1" indent="-514350">
              <a:buFont typeface="+mj-lt"/>
              <a:buAutoNum type="arabicPeriod"/>
            </a:pPr>
            <a:r>
              <a:rPr lang="en-US" sz="2400" dirty="0"/>
              <a:t>Review the elements of sexual harassment and the remedies available to victims of sexual harassment under both California and federal laws.</a:t>
            </a:r>
          </a:p>
          <a:p>
            <a:pPr marL="880110" lvl="1" indent="-514350">
              <a:buFont typeface="+mj-lt"/>
              <a:buAutoNum type="arabicPeriod"/>
            </a:pPr>
            <a:r>
              <a:rPr lang="en-US" sz="2400" dirty="0"/>
              <a:t>Discuss other forms of unlawful harassment. </a:t>
            </a:r>
          </a:p>
          <a:p>
            <a:pPr marL="880110" lvl="1" indent="-514350">
              <a:buFont typeface="+mj-lt"/>
              <a:buAutoNum type="arabicPeriod"/>
            </a:pPr>
            <a:r>
              <a:rPr lang="en-US" sz="2400" dirty="0"/>
              <a:t>Consider strategies for preventing and responding to unlawful harassment.</a:t>
            </a:r>
          </a:p>
          <a:p>
            <a:pPr marL="880110" lvl="1" indent="-514350">
              <a:buFont typeface="+mj-lt"/>
              <a:buAutoNum type="arabicPeriod"/>
            </a:pPr>
            <a:r>
              <a:rPr lang="en-US" sz="2400" dirty="0"/>
              <a:t>Address concerns regarding abusive conduct in the workplace.</a:t>
            </a:r>
          </a:p>
          <a:p>
            <a:pPr marL="0" indent="0">
              <a:buNone/>
            </a:pPr>
            <a:endParaRPr lang="en-US" sz="2400" dirty="0"/>
          </a:p>
        </p:txBody>
      </p:sp>
      <p:sp>
        <p:nvSpPr>
          <p:cNvPr id="4" name="Slide Number Placeholder 3"/>
          <p:cNvSpPr>
            <a:spLocks noGrp="1"/>
          </p:cNvSpPr>
          <p:nvPr>
            <p:ph type="sldNum" sz="quarter" idx="12"/>
          </p:nvPr>
        </p:nvSpPr>
        <p:spPr/>
        <p:txBody>
          <a:bodyPr>
            <a:normAutofit/>
          </a:bodyPr>
          <a:lstStyle/>
          <a:p>
            <a:fld id="{BAB61701-5FEF-4810-B8D0-6821BF5DD4EB}" type="slidenum">
              <a:rPr lang="en-US" smtClean="0"/>
              <a:pPr/>
              <a:t>2</a:t>
            </a:fld>
            <a:endParaRPr lang="en-US" dirty="0"/>
          </a:p>
        </p:txBody>
      </p:sp>
    </p:spTree>
    <p:extLst>
      <p:ext uri="{BB962C8B-B14F-4D97-AF65-F5344CB8AC3E}">
        <p14:creationId xmlns:p14="http://schemas.microsoft.com/office/powerpoint/2010/main" val="20708885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chemeClr val="accent1">
                    <a:lumMod val="50000"/>
                  </a:schemeClr>
                </a:solidFill>
              </a:rPr>
              <a:t>Exercise A: Best Answer</a:t>
            </a:r>
          </a:p>
        </p:txBody>
      </p:sp>
      <p:sp>
        <p:nvSpPr>
          <p:cNvPr id="4" name="Content Placeholder 3"/>
          <p:cNvSpPr>
            <a:spLocks noGrp="1"/>
          </p:cNvSpPr>
          <p:nvPr>
            <p:ph idx="1"/>
          </p:nvPr>
        </p:nvSpPr>
        <p:spPr/>
        <p:txBody>
          <a:bodyPr>
            <a:normAutofit/>
          </a:bodyPr>
          <a:lstStyle/>
          <a:p>
            <a:pPr marL="0" indent="0">
              <a:buClr>
                <a:schemeClr val="tx1"/>
              </a:buClr>
              <a:buNone/>
            </a:pPr>
            <a:r>
              <a:rPr lang="en-US" sz="2400" dirty="0"/>
              <a:t>D. </a:t>
            </a:r>
          </a:p>
          <a:p>
            <a:pPr marL="0" indent="0">
              <a:buClr>
                <a:schemeClr val="tx1"/>
              </a:buClr>
              <a:buNone/>
            </a:pPr>
            <a:endParaRPr lang="en-US" sz="2400" dirty="0"/>
          </a:p>
          <a:p>
            <a:pPr marL="0" indent="0">
              <a:buClr>
                <a:schemeClr val="tx1"/>
              </a:buClr>
              <a:buNone/>
            </a:pPr>
            <a:r>
              <a:rPr lang="en-US" sz="2400" dirty="0"/>
              <a:t>Jack and Jill can sue Blake for quid pro quo sexual harassment.</a:t>
            </a:r>
          </a:p>
        </p:txBody>
      </p:sp>
      <p:sp>
        <p:nvSpPr>
          <p:cNvPr id="3" name="Slide Number Placeholder 2"/>
          <p:cNvSpPr>
            <a:spLocks noGrp="1"/>
          </p:cNvSpPr>
          <p:nvPr>
            <p:ph type="sldNum" sz="quarter" idx="12"/>
          </p:nvPr>
        </p:nvSpPr>
        <p:spPr/>
        <p:txBody>
          <a:bodyPr>
            <a:normAutofit/>
          </a:bodyPr>
          <a:lstStyle/>
          <a:p>
            <a:fld id="{BAB61701-5FEF-4810-B8D0-6821BF5DD4EB}" type="slidenum">
              <a:rPr lang="en-US" smtClean="0"/>
              <a:pPr/>
              <a:t>20</a:t>
            </a:fld>
            <a:endParaRPr lang="en-US" dirty="0"/>
          </a:p>
        </p:txBody>
      </p:sp>
    </p:spTree>
    <p:extLst>
      <p:ext uri="{BB962C8B-B14F-4D97-AF65-F5344CB8AC3E}">
        <p14:creationId xmlns:p14="http://schemas.microsoft.com/office/powerpoint/2010/main" val="42562021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chemeClr val="accent1">
                    <a:lumMod val="50000"/>
                  </a:schemeClr>
                </a:solidFill>
              </a:rPr>
              <a:t>Exercise B</a:t>
            </a:r>
          </a:p>
        </p:txBody>
      </p:sp>
      <p:sp>
        <p:nvSpPr>
          <p:cNvPr id="4" name="Content Placeholder 3"/>
          <p:cNvSpPr>
            <a:spLocks noGrp="1"/>
          </p:cNvSpPr>
          <p:nvPr>
            <p:ph idx="1"/>
          </p:nvPr>
        </p:nvSpPr>
        <p:spPr>
          <a:xfrm>
            <a:off x="647700" y="1825625"/>
            <a:ext cx="7886700" cy="4351338"/>
          </a:xfrm>
        </p:spPr>
        <p:txBody>
          <a:bodyPr>
            <a:normAutofit/>
          </a:bodyPr>
          <a:lstStyle/>
          <a:p>
            <a:pPr marL="0" indent="0">
              <a:buNone/>
            </a:pPr>
            <a:r>
              <a:rPr lang="en-US" sz="2400" dirty="0"/>
              <a:t>Sara is the Deputy Director of a state agency. She approaches Nancy, an office technician, and says, “Hi Nancy. I’ve seen you at the gym. You seem to have a great time in Zumba! And so sexy! Nancy, I’d love to take you to Tahoe this weekend. Just the two of us.” Nancy is stunned and intimidated by the attention. She says, “Well Sara, I’m flattered, but I’m not interested.” Sara smiles wanly and says, “Well, I had to ask. You are just so sexy. But I get it. I’ll leave you alone.” Sara does not proposition or engage in any unwelcome conduct toward Nancy again. Three months later Nancy is late to work for three days and her supervisor threatens to deny her MSA if she is late again.</a:t>
            </a:r>
          </a:p>
        </p:txBody>
      </p:sp>
      <p:sp>
        <p:nvSpPr>
          <p:cNvPr id="3" name="Slide Number Placeholder 2"/>
          <p:cNvSpPr>
            <a:spLocks noGrp="1"/>
          </p:cNvSpPr>
          <p:nvPr>
            <p:ph type="sldNum" sz="quarter" idx="12"/>
          </p:nvPr>
        </p:nvSpPr>
        <p:spPr/>
        <p:txBody>
          <a:bodyPr>
            <a:normAutofit/>
          </a:bodyPr>
          <a:lstStyle/>
          <a:p>
            <a:fld id="{BAB61701-5FEF-4810-B8D0-6821BF5DD4EB}" type="slidenum">
              <a:rPr lang="en-US" smtClean="0">
                <a:solidFill>
                  <a:schemeClr val="tx1"/>
                </a:solidFill>
              </a:rPr>
              <a:pPr/>
              <a:t>21</a:t>
            </a:fld>
            <a:endParaRPr lang="en-US" dirty="0">
              <a:solidFill>
                <a:schemeClr val="tx1"/>
              </a:solidFill>
            </a:endParaRPr>
          </a:p>
        </p:txBody>
      </p:sp>
    </p:spTree>
    <p:extLst>
      <p:ext uri="{BB962C8B-B14F-4D97-AF65-F5344CB8AC3E}">
        <p14:creationId xmlns:p14="http://schemas.microsoft.com/office/powerpoint/2010/main" val="36768044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chemeClr val="accent1">
                    <a:lumMod val="50000"/>
                  </a:schemeClr>
                </a:solidFill>
              </a:rPr>
              <a:t>Exercise B Test</a:t>
            </a:r>
          </a:p>
        </p:txBody>
      </p:sp>
      <p:sp>
        <p:nvSpPr>
          <p:cNvPr id="4" name="Content Placeholder 3"/>
          <p:cNvSpPr>
            <a:spLocks noGrp="1"/>
          </p:cNvSpPr>
          <p:nvPr>
            <p:ph idx="1"/>
          </p:nvPr>
        </p:nvSpPr>
        <p:spPr>
          <a:xfrm>
            <a:off x="630450" y="1752600"/>
            <a:ext cx="7675350" cy="4648200"/>
          </a:xfrm>
        </p:spPr>
        <p:txBody>
          <a:bodyPr>
            <a:normAutofit/>
          </a:bodyPr>
          <a:lstStyle/>
          <a:p>
            <a:pPr marL="0" indent="0">
              <a:buNone/>
            </a:pPr>
            <a:r>
              <a:rPr lang="en-US" sz="2400" dirty="0"/>
              <a:t>Choose the best answer:</a:t>
            </a:r>
          </a:p>
          <a:p>
            <a:pPr marL="0" indent="0">
              <a:buNone/>
            </a:pPr>
            <a:endParaRPr lang="en-US" sz="800" dirty="0"/>
          </a:p>
          <a:p>
            <a:pPr marL="514350" indent="-514350">
              <a:buClr>
                <a:schemeClr val="tx1"/>
              </a:buClr>
              <a:buFont typeface="+mj-lt"/>
              <a:buAutoNum type="alphaUcPeriod"/>
            </a:pPr>
            <a:r>
              <a:rPr lang="en-US" sz="2400" dirty="0"/>
              <a:t>Nancy can establish a claim for quid pro quo sexual harassment because Sara should never have asked a subordinate on a date.</a:t>
            </a:r>
          </a:p>
          <a:p>
            <a:pPr marL="514350" indent="-514350">
              <a:buClr>
                <a:schemeClr val="tx1"/>
              </a:buClr>
              <a:buFont typeface="+mj-lt"/>
              <a:buAutoNum type="alphaUcPeriod"/>
            </a:pPr>
            <a:r>
              <a:rPr lang="en-US" sz="2400" dirty="0"/>
              <a:t>Nancy cannot establish a claim for quid pro quo sexual harassment because there is no evidence that she is a lesbian.</a:t>
            </a:r>
          </a:p>
          <a:p>
            <a:pPr marL="514350" indent="-514350">
              <a:buClr>
                <a:schemeClr val="tx1"/>
              </a:buClr>
              <a:buFont typeface="+mj-lt"/>
              <a:buAutoNum type="alphaUcPeriod"/>
            </a:pPr>
            <a:r>
              <a:rPr lang="en-US" sz="2400" dirty="0"/>
              <a:t>Nancy’s claim for quid pro quo sexual harassment is weak because there is no evidence that Sara was offering job benefits if Nancy said yes, or threatening punishment if Nancy said no. </a:t>
            </a:r>
          </a:p>
        </p:txBody>
      </p:sp>
      <p:sp>
        <p:nvSpPr>
          <p:cNvPr id="3" name="Slide Number Placeholder 2"/>
          <p:cNvSpPr>
            <a:spLocks noGrp="1"/>
          </p:cNvSpPr>
          <p:nvPr>
            <p:ph type="sldNum" sz="quarter" idx="12"/>
          </p:nvPr>
        </p:nvSpPr>
        <p:spPr/>
        <p:txBody>
          <a:bodyPr>
            <a:normAutofit/>
          </a:bodyPr>
          <a:lstStyle/>
          <a:p>
            <a:fld id="{BAB61701-5FEF-4810-B8D0-6821BF5DD4EB}" type="slidenum">
              <a:rPr lang="en-US" smtClean="0"/>
              <a:pPr/>
              <a:t>22</a:t>
            </a:fld>
            <a:endParaRPr lang="en-US" dirty="0"/>
          </a:p>
        </p:txBody>
      </p:sp>
    </p:spTree>
    <p:extLst>
      <p:ext uri="{BB962C8B-B14F-4D97-AF65-F5344CB8AC3E}">
        <p14:creationId xmlns:p14="http://schemas.microsoft.com/office/powerpoint/2010/main" val="2035442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chemeClr val="accent1">
                    <a:lumMod val="50000"/>
                  </a:schemeClr>
                </a:solidFill>
              </a:rPr>
              <a:t>Exercise B: Best Answer</a:t>
            </a:r>
          </a:p>
        </p:txBody>
      </p:sp>
      <p:sp>
        <p:nvSpPr>
          <p:cNvPr id="4" name="Content Placeholder 3"/>
          <p:cNvSpPr>
            <a:spLocks noGrp="1"/>
          </p:cNvSpPr>
          <p:nvPr>
            <p:ph idx="1"/>
          </p:nvPr>
        </p:nvSpPr>
        <p:spPr>
          <a:xfrm>
            <a:off x="628650" y="1752600"/>
            <a:ext cx="7753350" cy="4351338"/>
          </a:xfrm>
        </p:spPr>
        <p:txBody>
          <a:bodyPr>
            <a:normAutofit/>
          </a:bodyPr>
          <a:lstStyle/>
          <a:p>
            <a:pPr marL="0" lvl="0" indent="0">
              <a:buClr>
                <a:schemeClr val="tx1"/>
              </a:buClr>
              <a:buNone/>
            </a:pPr>
            <a:r>
              <a:rPr lang="en-US" sz="2400" dirty="0"/>
              <a:t>C. </a:t>
            </a:r>
          </a:p>
          <a:p>
            <a:pPr marL="0" lvl="0" indent="0">
              <a:buClr>
                <a:schemeClr val="tx1"/>
              </a:buClr>
              <a:buNone/>
            </a:pPr>
            <a:endParaRPr lang="en-US" sz="2400" dirty="0"/>
          </a:p>
          <a:p>
            <a:pPr marL="0" lvl="0" indent="0">
              <a:buClr>
                <a:schemeClr val="tx1"/>
              </a:buClr>
              <a:buNone/>
            </a:pPr>
            <a:r>
              <a:rPr lang="en-US" sz="2400" dirty="0"/>
              <a:t>Nancy’s claim for quid pro quo sexual harassment is weak because there is no evidence that Sara was offering job benefits if Nancy said yes, or threatening punishment if Nancy said no. </a:t>
            </a:r>
          </a:p>
          <a:p>
            <a:endParaRPr lang="en-US" sz="2400" dirty="0"/>
          </a:p>
        </p:txBody>
      </p:sp>
      <p:sp>
        <p:nvSpPr>
          <p:cNvPr id="3" name="Slide Number Placeholder 2"/>
          <p:cNvSpPr>
            <a:spLocks noGrp="1"/>
          </p:cNvSpPr>
          <p:nvPr>
            <p:ph type="sldNum" sz="quarter" idx="12"/>
          </p:nvPr>
        </p:nvSpPr>
        <p:spPr/>
        <p:txBody>
          <a:bodyPr>
            <a:normAutofit/>
          </a:bodyPr>
          <a:lstStyle/>
          <a:p>
            <a:fld id="{BAB61701-5FEF-4810-B8D0-6821BF5DD4EB}" type="slidenum">
              <a:rPr lang="en-US" smtClean="0"/>
              <a:pPr/>
              <a:t>23</a:t>
            </a:fld>
            <a:endParaRPr lang="en-US" dirty="0"/>
          </a:p>
        </p:txBody>
      </p:sp>
    </p:spTree>
    <p:extLst>
      <p:ext uri="{BB962C8B-B14F-4D97-AF65-F5344CB8AC3E}">
        <p14:creationId xmlns:p14="http://schemas.microsoft.com/office/powerpoint/2010/main" val="10847942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normAutofit/>
          </a:bodyPr>
          <a:lstStyle/>
          <a:p>
            <a:fld id="{BAB61701-5FEF-4810-B8D0-6821BF5DD4EB}" type="slidenum">
              <a:rPr lang="en-US" smtClean="0"/>
              <a:pPr/>
              <a:t>24</a:t>
            </a:fld>
            <a:endParaRPr lang="en-US" dirty="0"/>
          </a:p>
        </p:txBody>
      </p:sp>
      <p:sp>
        <p:nvSpPr>
          <p:cNvPr id="7" name="Title 4">
            <a:extLst>
              <a:ext uri="{FF2B5EF4-FFF2-40B4-BE49-F238E27FC236}">
                <a16:creationId xmlns:a16="http://schemas.microsoft.com/office/drawing/2014/main" id="{55C159C9-304E-4990-A64F-94E2BE68A448}"/>
              </a:ext>
            </a:extLst>
          </p:cNvPr>
          <p:cNvSpPr txBox="1">
            <a:spLocks/>
          </p:cNvSpPr>
          <p:nvPr/>
        </p:nvSpPr>
        <p:spPr>
          <a:xfrm>
            <a:off x="609601" y="3886200"/>
            <a:ext cx="8534399" cy="1708172"/>
          </a:xfrm>
          <a:prstGeom prst="rect">
            <a:avLst/>
          </a:prstGeom>
        </p:spPr>
        <p:txBody>
          <a:bodyPr vert="horz" lIns="91440" tIns="45720" rIns="91440" bIns="45720" rtlCol="0" anchor="b">
            <a:noAutofit/>
          </a:bodyPr>
          <a:lstStyle>
            <a:lvl1pPr algn="l" defTabSz="685800" rtl="0" eaLnBrk="1" latinLnBrk="0" hangingPunct="1">
              <a:lnSpc>
                <a:spcPct val="90000"/>
              </a:lnSpc>
              <a:spcBef>
                <a:spcPct val="0"/>
              </a:spcBef>
              <a:buNone/>
              <a:defRPr sz="4500" kern="1200">
                <a:solidFill>
                  <a:schemeClr val="tx1"/>
                </a:solidFill>
                <a:latin typeface="+mj-lt"/>
                <a:ea typeface="+mj-ea"/>
                <a:cs typeface="+mj-cs"/>
              </a:defRPr>
            </a:lvl1pPr>
          </a:lstStyle>
          <a:p>
            <a:r>
              <a:rPr lang="en-US" sz="4000" b="1" dirty="0">
                <a:solidFill>
                  <a:schemeClr val="accent1">
                    <a:lumMod val="50000"/>
                  </a:schemeClr>
                </a:solidFill>
              </a:rPr>
              <a:t>CLOSER ANALYSIS:</a:t>
            </a:r>
            <a:br>
              <a:rPr lang="en-US" sz="4000" b="1" dirty="0">
                <a:solidFill>
                  <a:schemeClr val="accent1">
                    <a:lumMod val="50000"/>
                  </a:schemeClr>
                </a:solidFill>
              </a:rPr>
            </a:br>
            <a:r>
              <a:rPr lang="en-US" sz="4000" b="1" dirty="0">
                <a:solidFill>
                  <a:schemeClr val="accent1">
                    <a:lumMod val="50000"/>
                  </a:schemeClr>
                </a:solidFill>
              </a:rPr>
              <a:t>HOSTILE WORK ENVIRONMENT</a:t>
            </a:r>
          </a:p>
        </p:txBody>
      </p:sp>
      <p:cxnSp>
        <p:nvCxnSpPr>
          <p:cNvPr id="8" name="Straight Connector 7">
            <a:extLst>
              <a:ext uri="{FF2B5EF4-FFF2-40B4-BE49-F238E27FC236}">
                <a16:creationId xmlns:a16="http://schemas.microsoft.com/office/drawing/2014/main" id="{6746E2E4-521D-44D7-947E-E9093727F8D9}"/>
              </a:ext>
            </a:extLst>
          </p:cNvPr>
          <p:cNvCxnSpPr/>
          <p:nvPr/>
        </p:nvCxnSpPr>
        <p:spPr>
          <a:xfrm>
            <a:off x="717100" y="5715000"/>
            <a:ext cx="6858000" cy="0"/>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882387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sz="4000" b="1" dirty="0">
                <a:solidFill>
                  <a:schemeClr val="accent1">
                    <a:lumMod val="50000"/>
                  </a:schemeClr>
                </a:solidFill>
              </a:rPr>
              <a:t>True or False Quiz #3</a:t>
            </a:r>
            <a:endParaRPr lang="en-US" sz="4000" dirty="0">
              <a:solidFill>
                <a:schemeClr val="accent1">
                  <a:lumMod val="50000"/>
                </a:schemeClr>
              </a:solidFill>
            </a:endParaRPr>
          </a:p>
        </p:txBody>
      </p:sp>
      <p:sp>
        <p:nvSpPr>
          <p:cNvPr id="6" name="Content Placeholder 5"/>
          <p:cNvSpPr>
            <a:spLocks noGrp="1"/>
          </p:cNvSpPr>
          <p:nvPr>
            <p:ph idx="1"/>
          </p:nvPr>
        </p:nvSpPr>
        <p:spPr>
          <a:xfrm>
            <a:off x="628650" y="1825625"/>
            <a:ext cx="7677150" cy="4351338"/>
          </a:xfrm>
        </p:spPr>
        <p:txBody>
          <a:bodyPr>
            <a:normAutofit/>
          </a:bodyPr>
          <a:lstStyle/>
          <a:p>
            <a:pPr marL="457200" indent="-457200">
              <a:buFont typeface="+mj-lt"/>
              <a:buAutoNum type="arabicPeriod"/>
            </a:pPr>
            <a:r>
              <a:rPr lang="en-US" sz="2400" dirty="0"/>
              <a:t>To prove hostile work environment sexual harassment, the complaining party does not need to show that they suffered an adverse employment action. True/False</a:t>
            </a:r>
          </a:p>
          <a:p>
            <a:pPr marL="457200" indent="-457200">
              <a:buFont typeface="+mj-lt"/>
              <a:buAutoNum type="arabicPeriod"/>
            </a:pPr>
            <a:r>
              <a:rPr lang="en-US" sz="2400" dirty="0"/>
              <a:t>To prove hostile work environment sexual harassment, the complaining party must show that they were subjected to unwanted sexual attention that was both severe and pervasive. True/False</a:t>
            </a:r>
          </a:p>
        </p:txBody>
      </p:sp>
      <p:sp>
        <p:nvSpPr>
          <p:cNvPr id="4" name="Slide Number Placeholder 3"/>
          <p:cNvSpPr>
            <a:spLocks noGrp="1"/>
          </p:cNvSpPr>
          <p:nvPr>
            <p:ph type="sldNum" sz="quarter" idx="12"/>
          </p:nvPr>
        </p:nvSpPr>
        <p:spPr/>
        <p:txBody>
          <a:bodyPr/>
          <a:lstStyle/>
          <a:p>
            <a:fld id="{BAB61701-5FEF-4810-B8D0-6821BF5DD4EB}" type="slidenum">
              <a:rPr lang="en-US" smtClean="0">
                <a:gradFill flip="none" rotWithShape="1">
                  <a:gsLst>
                    <a:gs pos="28000">
                      <a:prstClr val="white">
                        <a:lumMod val="93000"/>
                      </a:prstClr>
                    </a:gs>
                    <a:gs pos="0">
                      <a:prstClr val="black">
                        <a:lumMod val="38000"/>
                        <a:lumOff val="62000"/>
                      </a:prstClr>
                    </a:gs>
                    <a:gs pos="100000">
                      <a:srgbClr val="8ED5C1">
                        <a:lumMod val="0"/>
                        <a:lumOff val="100000"/>
                      </a:srgbClr>
                    </a:gs>
                  </a:gsLst>
                  <a:lin ang="5400000" scaled="1"/>
                  <a:tileRect/>
                </a:gradFill>
              </a:rPr>
              <a:pPr/>
              <a:t>25</a:t>
            </a:fld>
            <a:endParaRPr lang="en-US" dirty="0">
              <a:gradFill flip="none" rotWithShape="1">
                <a:gsLst>
                  <a:gs pos="28000">
                    <a:prstClr val="white">
                      <a:lumMod val="93000"/>
                    </a:prstClr>
                  </a:gs>
                  <a:gs pos="0">
                    <a:prstClr val="black">
                      <a:lumMod val="38000"/>
                      <a:lumOff val="62000"/>
                    </a:prstClr>
                  </a:gs>
                  <a:gs pos="100000">
                    <a:srgbClr val="8ED5C1">
                      <a:lumMod val="0"/>
                      <a:lumOff val="100000"/>
                    </a:srgbClr>
                  </a:gs>
                </a:gsLst>
                <a:lin ang="5400000" scaled="1"/>
                <a:tileRect/>
              </a:gradFill>
            </a:endParaRPr>
          </a:p>
        </p:txBody>
      </p:sp>
    </p:spTree>
    <p:extLst>
      <p:ext uri="{BB962C8B-B14F-4D97-AF65-F5344CB8AC3E}">
        <p14:creationId xmlns:p14="http://schemas.microsoft.com/office/powerpoint/2010/main" val="30445967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chemeClr val="accent1">
                    <a:lumMod val="50000"/>
                  </a:schemeClr>
                </a:solidFill>
              </a:rPr>
              <a:t>Answer to True or False Quiz #3</a:t>
            </a:r>
            <a:endParaRPr lang="en-US" sz="4000" dirty="0">
              <a:solidFill>
                <a:schemeClr val="accent1">
                  <a:lumMod val="50000"/>
                </a:schemeClr>
              </a:solidFill>
            </a:endParaRPr>
          </a:p>
        </p:txBody>
      </p:sp>
      <p:sp>
        <p:nvSpPr>
          <p:cNvPr id="3" name="Content Placeholder 2"/>
          <p:cNvSpPr>
            <a:spLocks noGrp="1"/>
          </p:cNvSpPr>
          <p:nvPr>
            <p:ph idx="1"/>
          </p:nvPr>
        </p:nvSpPr>
        <p:spPr>
          <a:xfrm>
            <a:off x="628650" y="1825625"/>
            <a:ext cx="7448550" cy="4351338"/>
          </a:xfrm>
        </p:spPr>
        <p:txBody>
          <a:bodyPr>
            <a:normAutofit/>
          </a:bodyPr>
          <a:lstStyle/>
          <a:p>
            <a:pPr marL="457200" indent="-457200">
              <a:buFont typeface="+mj-lt"/>
              <a:buAutoNum type="arabicPeriod"/>
            </a:pPr>
            <a:r>
              <a:rPr lang="en-US" sz="2400" dirty="0"/>
              <a:t>To prove hostile work environment sexual harassment, the complaining party does not need to show that they suffered an adverse employment action. </a:t>
            </a:r>
            <a:r>
              <a:rPr lang="en-US" sz="2400" dirty="0">
                <a:solidFill>
                  <a:schemeClr val="accent1">
                    <a:lumMod val="50000"/>
                  </a:schemeClr>
                </a:solidFill>
              </a:rPr>
              <a:t>TRUE</a:t>
            </a:r>
          </a:p>
          <a:p>
            <a:pPr marL="457200" indent="-457200">
              <a:buFont typeface="+mj-lt"/>
              <a:buAutoNum type="arabicPeriod"/>
            </a:pPr>
            <a:r>
              <a:rPr lang="en-US" sz="2400" dirty="0"/>
              <a:t>To prove hostile work environment sexual harassment, the complaining party must show that they were subjected to unwanted sexual attention that was both severe and pervasive. </a:t>
            </a:r>
            <a:r>
              <a:rPr lang="en-US" sz="2400" dirty="0">
                <a:solidFill>
                  <a:schemeClr val="accent1">
                    <a:lumMod val="50000"/>
                  </a:schemeClr>
                </a:solidFill>
              </a:rPr>
              <a:t>FALSE</a:t>
            </a:r>
          </a:p>
          <a:p>
            <a:pPr marL="0" indent="0">
              <a:buNone/>
            </a:pPr>
            <a:endParaRPr lang="en-US" sz="2400" dirty="0"/>
          </a:p>
        </p:txBody>
      </p:sp>
      <p:sp>
        <p:nvSpPr>
          <p:cNvPr id="4" name="Slide Number Placeholder 3"/>
          <p:cNvSpPr>
            <a:spLocks noGrp="1"/>
          </p:cNvSpPr>
          <p:nvPr>
            <p:ph type="sldNum" sz="quarter" idx="12"/>
          </p:nvPr>
        </p:nvSpPr>
        <p:spPr/>
        <p:txBody>
          <a:bodyPr/>
          <a:lstStyle/>
          <a:p>
            <a:fld id="{BAB61701-5FEF-4810-B8D0-6821BF5DD4EB}" type="slidenum">
              <a:rPr lang="en-US" smtClean="0">
                <a:gradFill flip="none" rotWithShape="1">
                  <a:gsLst>
                    <a:gs pos="28000">
                      <a:prstClr val="white">
                        <a:lumMod val="93000"/>
                      </a:prstClr>
                    </a:gs>
                    <a:gs pos="0">
                      <a:prstClr val="black">
                        <a:lumMod val="38000"/>
                        <a:lumOff val="62000"/>
                      </a:prstClr>
                    </a:gs>
                    <a:gs pos="100000">
                      <a:srgbClr val="8ED5C1">
                        <a:lumMod val="0"/>
                        <a:lumOff val="100000"/>
                      </a:srgbClr>
                    </a:gs>
                  </a:gsLst>
                  <a:lin ang="5400000" scaled="1"/>
                  <a:tileRect/>
                </a:gradFill>
              </a:rPr>
              <a:pPr/>
              <a:t>26</a:t>
            </a:fld>
            <a:endParaRPr lang="en-US" dirty="0">
              <a:gradFill flip="none" rotWithShape="1">
                <a:gsLst>
                  <a:gs pos="28000">
                    <a:prstClr val="white">
                      <a:lumMod val="93000"/>
                    </a:prstClr>
                  </a:gs>
                  <a:gs pos="0">
                    <a:prstClr val="black">
                      <a:lumMod val="38000"/>
                      <a:lumOff val="62000"/>
                    </a:prstClr>
                  </a:gs>
                  <a:gs pos="100000">
                    <a:srgbClr val="8ED5C1">
                      <a:lumMod val="0"/>
                      <a:lumOff val="100000"/>
                    </a:srgbClr>
                  </a:gs>
                </a:gsLst>
                <a:lin ang="5400000" scaled="1"/>
                <a:tileRect/>
              </a:gradFill>
            </a:endParaRPr>
          </a:p>
        </p:txBody>
      </p:sp>
    </p:spTree>
    <p:extLst>
      <p:ext uri="{BB962C8B-B14F-4D97-AF65-F5344CB8AC3E}">
        <p14:creationId xmlns:p14="http://schemas.microsoft.com/office/powerpoint/2010/main" val="31228852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665163"/>
            <a:ext cx="7886700" cy="1325563"/>
          </a:xfrm>
        </p:spPr>
        <p:txBody>
          <a:bodyPr>
            <a:normAutofit/>
          </a:bodyPr>
          <a:lstStyle/>
          <a:p>
            <a:r>
              <a:rPr lang="en-US" sz="4000" b="1" dirty="0">
                <a:solidFill>
                  <a:schemeClr val="accent1">
                    <a:lumMod val="50000"/>
                  </a:schemeClr>
                </a:solidFill>
              </a:rPr>
              <a:t>Three Varieties of Hostile Work Environment Sexual Harassment</a:t>
            </a:r>
          </a:p>
        </p:txBody>
      </p:sp>
      <p:sp>
        <p:nvSpPr>
          <p:cNvPr id="4" name="Content Placeholder 3"/>
          <p:cNvSpPr>
            <a:spLocks noGrp="1"/>
          </p:cNvSpPr>
          <p:nvPr>
            <p:ph idx="1"/>
          </p:nvPr>
        </p:nvSpPr>
        <p:spPr>
          <a:xfrm>
            <a:off x="685800" y="2278062"/>
            <a:ext cx="7886700" cy="4351338"/>
          </a:xfrm>
        </p:spPr>
        <p:txBody>
          <a:bodyPr>
            <a:normAutofit/>
          </a:bodyPr>
          <a:lstStyle/>
          <a:p>
            <a:pPr marL="0" indent="0">
              <a:buNone/>
            </a:pPr>
            <a:r>
              <a:rPr lang="en-US" sz="2400" dirty="0"/>
              <a:t>The courts have recognized three varieties of hostile work environment sexual harassment:</a:t>
            </a:r>
          </a:p>
          <a:p>
            <a:pPr marL="0" indent="0">
              <a:buNone/>
            </a:pPr>
            <a:endParaRPr lang="en-US" sz="800" dirty="0"/>
          </a:p>
          <a:p>
            <a:pPr marL="514350" indent="-514350">
              <a:buFont typeface="+mj-lt"/>
              <a:buAutoNum type="arabicPeriod"/>
            </a:pPr>
            <a:r>
              <a:rPr lang="en-US" sz="2400" dirty="0"/>
              <a:t>Hostile Work Environment – Conduct Directed at Claimant.</a:t>
            </a:r>
          </a:p>
          <a:p>
            <a:pPr marL="514350" indent="-514350">
              <a:buFont typeface="+mj-lt"/>
              <a:buAutoNum type="arabicPeriod"/>
            </a:pPr>
            <a:r>
              <a:rPr lang="en-US" sz="2400" dirty="0"/>
              <a:t>Hostile Work Environment – Conduct Directed at Others.</a:t>
            </a:r>
          </a:p>
          <a:p>
            <a:pPr marL="514350" indent="-514350">
              <a:buFont typeface="+mj-lt"/>
              <a:buAutoNum type="arabicPeriod"/>
            </a:pPr>
            <a:r>
              <a:rPr lang="en-US" sz="2400" dirty="0"/>
              <a:t>Hostile Work Environment – Widespread Sexual Favoritism.</a:t>
            </a:r>
          </a:p>
          <a:p>
            <a:endParaRPr lang="en-US" sz="2400" dirty="0"/>
          </a:p>
        </p:txBody>
      </p:sp>
      <p:sp>
        <p:nvSpPr>
          <p:cNvPr id="3" name="Slide Number Placeholder 2"/>
          <p:cNvSpPr>
            <a:spLocks noGrp="1"/>
          </p:cNvSpPr>
          <p:nvPr>
            <p:ph type="sldNum" sz="quarter" idx="12"/>
          </p:nvPr>
        </p:nvSpPr>
        <p:spPr/>
        <p:txBody>
          <a:bodyPr>
            <a:normAutofit/>
          </a:bodyPr>
          <a:lstStyle/>
          <a:p>
            <a:fld id="{BAB61701-5FEF-4810-B8D0-6821BF5DD4EB}" type="slidenum">
              <a:rPr lang="en-US" smtClean="0"/>
              <a:pPr/>
              <a:t>27</a:t>
            </a:fld>
            <a:endParaRPr lang="en-US" dirty="0"/>
          </a:p>
        </p:txBody>
      </p:sp>
    </p:spTree>
    <p:extLst>
      <p:ext uri="{BB962C8B-B14F-4D97-AF65-F5344CB8AC3E}">
        <p14:creationId xmlns:p14="http://schemas.microsoft.com/office/powerpoint/2010/main" val="25472206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chemeClr val="accent1">
                    <a:lumMod val="50000"/>
                  </a:schemeClr>
                </a:solidFill>
              </a:rPr>
              <a:t>“Harassing Conduct” Explained</a:t>
            </a:r>
          </a:p>
        </p:txBody>
      </p:sp>
      <p:sp>
        <p:nvSpPr>
          <p:cNvPr id="3" name="Content Placeholder 2"/>
          <p:cNvSpPr>
            <a:spLocks noGrp="1"/>
          </p:cNvSpPr>
          <p:nvPr>
            <p:ph idx="1"/>
          </p:nvPr>
        </p:nvSpPr>
        <p:spPr>
          <a:xfrm>
            <a:off x="685800" y="1825625"/>
            <a:ext cx="7886700" cy="4351338"/>
          </a:xfrm>
        </p:spPr>
        <p:txBody>
          <a:bodyPr>
            <a:normAutofit/>
          </a:bodyPr>
          <a:lstStyle/>
          <a:p>
            <a:pPr marL="0" indent="0">
              <a:buNone/>
            </a:pPr>
            <a:r>
              <a:rPr lang="en-US" sz="2400" dirty="0"/>
              <a:t>Harassing conduct includes unwanted sexual advances that can be:</a:t>
            </a:r>
          </a:p>
          <a:p>
            <a:pPr marL="0" indent="0">
              <a:buNone/>
            </a:pPr>
            <a:endParaRPr lang="en-US" sz="800" dirty="0"/>
          </a:p>
          <a:p>
            <a:pPr marL="514350" indent="-401638"/>
            <a:r>
              <a:rPr lang="en-US" sz="2400" dirty="0"/>
              <a:t>Verbal</a:t>
            </a:r>
          </a:p>
          <a:p>
            <a:pPr marL="514350" indent="-401638"/>
            <a:r>
              <a:rPr lang="en-US" sz="2400" dirty="0"/>
              <a:t>Visual </a:t>
            </a:r>
          </a:p>
          <a:p>
            <a:pPr marL="514350" indent="-401638"/>
            <a:r>
              <a:rPr lang="en-US" sz="2400" dirty="0"/>
              <a:t>Physical</a:t>
            </a:r>
          </a:p>
          <a:p>
            <a:pPr marL="0" indent="0">
              <a:buNone/>
            </a:pPr>
            <a:endParaRPr lang="en-US" sz="2400" dirty="0"/>
          </a:p>
        </p:txBody>
      </p:sp>
      <p:sp>
        <p:nvSpPr>
          <p:cNvPr id="4" name="Slide Number Placeholder 3"/>
          <p:cNvSpPr>
            <a:spLocks noGrp="1"/>
          </p:cNvSpPr>
          <p:nvPr>
            <p:ph type="sldNum" sz="quarter" idx="12"/>
          </p:nvPr>
        </p:nvSpPr>
        <p:spPr/>
        <p:txBody>
          <a:bodyPr>
            <a:normAutofit/>
          </a:bodyPr>
          <a:lstStyle/>
          <a:p>
            <a:fld id="{BAB61701-5FEF-4810-B8D0-6821BF5DD4EB}" type="slidenum">
              <a:rPr lang="en-US" smtClean="0"/>
              <a:pPr/>
              <a:t>28</a:t>
            </a:fld>
            <a:endParaRPr lang="en-US" dirty="0"/>
          </a:p>
        </p:txBody>
      </p:sp>
    </p:spTree>
    <p:extLst>
      <p:ext uri="{BB962C8B-B14F-4D97-AF65-F5344CB8AC3E}">
        <p14:creationId xmlns:p14="http://schemas.microsoft.com/office/powerpoint/2010/main" val="25725077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chemeClr val="accent1">
                    <a:lumMod val="50000"/>
                  </a:schemeClr>
                </a:solidFill>
              </a:rPr>
              <a:t>Hostile Work Environment: Verbal </a:t>
            </a:r>
          </a:p>
        </p:txBody>
      </p:sp>
      <p:sp>
        <p:nvSpPr>
          <p:cNvPr id="4" name="Content Placeholder 3"/>
          <p:cNvSpPr>
            <a:spLocks noGrp="1"/>
          </p:cNvSpPr>
          <p:nvPr>
            <p:ph idx="1"/>
          </p:nvPr>
        </p:nvSpPr>
        <p:spPr>
          <a:xfrm>
            <a:off x="571500" y="1825625"/>
            <a:ext cx="7886700" cy="4351338"/>
          </a:xfrm>
        </p:spPr>
        <p:txBody>
          <a:bodyPr>
            <a:normAutofit/>
          </a:bodyPr>
          <a:lstStyle/>
          <a:p>
            <a:pPr marL="514350" indent="-401638"/>
            <a:r>
              <a:rPr lang="en-US" sz="2400" dirty="0"/>
              <a:t>Foul or obscene language</a:t>
            </a:r>
          </a:p>
          <a:p>
            <a:pPr marL="514350" indent="-401638"/>
            <a:r>
              <a:rPr lang="en-US" sz="2400" dirty="0"/>
              <a:t>Derogatory comments</a:t>
            </a:r>
          </a:p>
          <a:p>
            <a:pPr marL="514350" indent="-401638"/>
            <a:r>
              <a:rPr lang="en-US" sz="2400" dirty="0"/>
              <a:t>Explicit discussions about sexual activities</a:t>
            </a:r>
          </a:p>
          <a:p>
            <a:pPr marL="514350" indent="-401638"/>
            <a:r>
              <a:rPr lang="en-US" sz="2400" dirty="0"/>
              <a:t>Comments about other people’s physical attributes</a:t>
            </a:r>
          </a:p>
          <a:p>
            <a:endParaRPr lang="en-US" sz="2400" dirty="0"/>
          </a:p>
        </p:txBody>
      </p:sp>
      <p:sp>
        <p:nvSpPr>
          <p:cNvPr id="3" name="Slide Number Placeholder 2"/>
          <p:cNvSpPr>
            <a:spLocks noGrp="1"/>
          </p:cNvSpPr>
          <p:nvPr>
            <p:ph type="sldNum" sz="quarter" idx="12"/>
          </p:nvPr>
        </p:nvSpPr>
        <p:spPr/>
        <p:txBody>
          <a:bodyPr>
            <a:normAutofit/>
          </a:bodyPr>
          <a:lstStyle/>
          <a:p>
            <a:fld id="{3D3EFE1F-49D3-499F-9DA6-ACBC20A39AF6}" type="slidenum">
              <a:rPr lang="en-US" smtClean="0"/>
              <a:pPr/>
              <a:t>29</a:t>
            </a:fld>
            <a:endParaRPr lang="en-US" dirty="0"/>
          </a:p>
        </p:txBody>
      </p:sp>
    </p:spTree>
    <p:extLst>
      <p:ext uri="{BB962C8B-B14F-4D97-AF65-F5344CB8AC3E}">
        <p14:creationId xmlns:p14="http://schemas.microsoft.com/office/powerpoint/2010/main" val="40836900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09601" y="3886200"/>
            <a:ext cx="8534399" cy="1708172"/>
          </a:xfrm>
        </p:spPr>
        <p:txBody>
          <a:bodyPr>
            <a:noAutofit/>
          </a:bodyPr>
          <a:lstStyle/>
          <a:p>
            <a:r>
              <a:rPr lang="en-US" sz="4000" b="1" dirty="0">
                <a:solidFill>
                  <a:schemeClr val="accent1">
                    <a:lumMod val="50000"/>
                  </a:schemeClr>
                </a:solidFill>
              </a:rPr>
              <a:t>OVERVIEW OF LAWS</a:t>
            </a:r>
            <a:br>
              <a:rPr lang="en-US" sz="4000" b="1" dirty="0">
                <a:solidFill>
                  <a:schemeClr val="accent1">
                    <a:lumMod val="50000"/>
                  </a:schemeClr>
                </a:solidFill>
              </a:rPr>
            </a:br>
            <a:r>
              <a:rPr lang="en-US" sz="4000" b="1" dirty="0">
                <a:solidFill>
                  <a:schemeClr val="accent1">
                    <a:lumMod val="50000"/>
                  </a:schemeClr>
                </a:solidFill>
              </a:rPr>
              <a:t>AGAINST SEXUAL HARASSMENT</a:t>
            </a:r>
          </a:p>
        </p:txBody>
      </p:sp>
      <p:sp>
        <p:nvSpPr>
          <p:cNvPr id="3" name="Slide Number Placeholder 2"/>
          <p:cNvSpPr>
            <a:spLocks noGrp="1"/>
          </p:cNvSpPr>
          <p:nvPr>
            <p:ph type="sldNum" sz="quarter" idx="12"/>
          </p:nvPr>
        </p:nvSpPr>
        <p:spPr/>
        <p:txBody>
          <a:bodyPr>
            <a:normAutofit/>
          </a:bodyPr>
          <a:lstStyle/>
          <a:p>
            <a:fld id="{BAB61701-5FEF-4810-B8D0-6821BF5DD4EB}" type="slidenum">
              <a:rPr lang="en-US" smtClean="0"/>
              <a:pPr/>
              <a:t>3</a:t>
            </a:fld>
            <a:endParaRPr lang="en-US" dirty="0"/>
          </a:p>
        </p:txBody>
      </p:sp>
      <p:cxnSp>
        <p:nvCxnSpPr>
          <p:cNvPr id="6" name="Straight Connector 5"/>
          <p:cNvCxnSpPr/>
          <p:nvPr/>
        </p:nvCxnSpPr>
        <p:spPr>
          <a:xfrm>
            <a:off x="717100" y="5715000"/>
            <a:ext cx="6858000" cy="0"/>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933645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chemeClr val="accent1">
                    <a:lumMod val="50000"/>
                  </a:schemeClr>
                </a:solidFill>
              </a:rPr>
              <a:t>Hostile Work Environment: Visual</a:t>
            </a:r>
          </a:p>
        </p:txBody>
      </p:sp>
      <p:sp>
        <p:nvSpPr>
          <p:cNvPr id="4" name="Content Placeholder 3"/>
          <p:cNvSpPr>
            <a:spLocks noGrp="1"/>
          </p:cNvSpPr>
          <p:nvPr>
            <p:ph idx="1"/>
          </p:nvPr>
        </p:nvSpPr>
        <p:spPr>
          <a:xfrm>
            <a:off x="571500" y="1752600"/>
            <a:ext cx="7886700" cy="4351338"/>
          </a:xfrm>
        </p:spPr>
        <p:txBody>
          <a:bodyPr>
            <a:normAutofit/>
          </a:bodyPr>
          <a:lstStyle/>
          <a:p>
            <a:pPr lvl="1" indent="-401638">
              <a:spcBef>
                <a:spcPts val="750"/>
              </a:spcBef>
            </a:pPr>
            <a:r>
              <a:rPr lang="en-US" sz="2400" dirty="0"/>
              <a:t>Leering</a:t>
            </a:r>
          </a:p>
          <a:p>
            <a:pPr lvl="1" indent="-401638">
              <a:spcBef>
                <a:spcPts val="750"/>
              </a:spcBef>
            </a:pPr>
            <a:r>
              <a:rPr lang="en-US" sz="2400" dirty="0"/>
              <a:t>Staring</a:t>
            </a:r>
          </a:p>
          <a:p>
            <a:pPr lvl="1" indent="-401638">
              <a:spcBef>
                <a:spcPts val="750"/>
              </a:spcBef>
            </a:pPr>
            <a:r>
              <a:rPr lang="en-US" sz="2400" dirty="0"/>
              <a:t>Making sexual gestures</a:t>
            </a:r>
          </a:p>
          <a:p>
            <a:pPr lvl="1" indent="-401638">
              <a:spcBef>
                <a:spcPts val="750"/>
              </a:spcBef>
            </a:pPr>
            <a:r>
              <a:rPr lang="en-US" sz="2400" dirty="0"/>
              <a:t>Displaying sexually explicit objects, pictures, cartoons, graffiti, or posters</a:t>
            </a:r>
          </a:p>
          <a:p>
            <a:pPr lvl="1" indent="-401638">
              <a:spcBef>
                <a:spcPts val="750"/>
              </a:spcBef>
            </a:pPr>
            <a:r>
              <a:rPr lang="en-US" sz="2400" dirty="0"/>
              <a:t>Sending graphic emails, text messages, or jokes</a:t>
            </a:r>
          </a:p>
          <a:p>
            <a:pPr lvl="1"/>
            <a:endParaRPr lang="en-US" sz="2400" dirty="0"/>
          </a:p>
        </p:txBody>
      </p:sp>
      <p:sp>
        <p:nvSpPr>
          <p:cNvPr id="3" name="Slide Number Placeholder 2"/>
          <p:cNvSpPr>
            <a:spLocks noGrp="1"/>
          </p:cNvSpPr>
          <p:nvPr>
            <p:ph type="sldNum" sz="quarter" idx="12"/>
          </p:nvPr>
        </p:nvSpPr>
        <p:spPr/>
        <p:txBody>
          <a:bodyPr>
            <a:normAutofit/>
          </a:bodyPr>
          <a:lstStyle/>
          <a:p>
            <a:fld id="{3D3EFE1F-49D3-499F-9DA6-ACBC20A39AF6}" type="slidenum">
              <a:rPr lang="en-US" smtClean="0"/>
              <a:pPr/>
              <a:t>30</a:t>
            </a:fld>
            <a:endParaRPr lang="en-US" dirty="0"/>
          </a:p>
        </p:txBody>
      </p:sp>
    </p:spTree>
    <p:extLst>
      <p:ext uri="{BB962C8B-B14F-4D97-AF65-F5344CB8AC3E}">
        <p14:creationId xmlns:p14="http://schemas.microsoft.com/office/powerpoint/2010/main" val="19349389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50837"/>
            <a:ext cx="8134350" cy="1325563"/>
          </a:xfrm>
        </p:spPr>
        <p:txBody>
          <a:bodyPr>
            <a:normAutofit/>
          </a:bodyPr>
          <a:lstStyle/>
          <a:p>
            <a:r>
              <a:rPr lang="en-US" sz="4000" b="1" dirty="0">
                <a:solidFill>
                  <a:schemeClr val="accent1">
                    <a:lumMod val="50000"/>
                  </a:schemeClr>
                </a:solidFill>
              </a:rPr>
              <a:t>Hostile Work Environment: Physical</a:t>
            </a:r>
          </a:p>
        </p:txBody>
      </p:sp>
      <p:sp>
        <p:nvSpPr>
          <p:cNvPr id="4" name="Content Placeholder 3"/>
          <p:cNvSpPr>
            <a:spLocks noGrp="1"/>
          </p:cNvSpPr>
          <p:nvPr>
            <p:ph idx="1"/>
          </p:nvPr>
        </p:nvSpPr>
        <p:spPr>
          <a:xfrm>
            <a:off x="571500" y="1752600"/>
            <a:ext cx="7886700" cy="4351338"/>
          </a:xfrm>
        </p:spPr>
        <p:txBody>
          <a:bodyPr>
            <a:normAutofit/>
          </a:bodyPr>
          <a:lstStyle/>
          <a:p>
            <a:pPr lvl="1" indent="-401638">
              <a:spcBef>
                <a:spcPts val="750"/>
              </a:spcBef>
            </a:pPr>
            <a:r>
              <a:rPr lang="en-US" sz="2400" dirty="0"/>
              <a:t>Kissing</a:t>
            </a:r>
          </a:p>
          <a:p>
            <a:pPr lvl="1" indent="-401638">
              <a:spcBef>
                <a:spcPts val="750"/>
              </a:spcBef>
            </a:pPr>
            <a:r>
              <a:rPr lang="en-US" sz="2400" dirty="0"/>
              <a:t>Hugging</a:t>
            </a:r>
          </a:p>
          <a:p>
            <a:pPr lvl="1" indent="-401638">
              <a:spcBef>
                <a:spcPts val="750"/>
              </a:spcBef>
            </a:pPr>
            <a:r>
              <a:rPr lang="en-US" sz="2400" dirty="0"/>
              <a:t>Grabbing</a:t>
            </a:r>
          </a:p>
          <a:p>
            <a:pPr lvl="1" indent="-401638">
              <a:spcBef>
                <a:spcPts val="750"/>
              </a:spcBef>
            </a:pPr>
            <a:r>
              <a:rPr lang="en-US" sz="2400" dirty="0"/>
              <a:t>Impeding or blocking movement</a:t>
            </a:r>
          </a:p>
          <a:p>
            <a:pPr lvl="1" indent="-401638">
              <a:spcBef>
                <a:spcPts val="750"/>
              </a:spcBef>
            </a:pPr>
            <a:r>
              <a:rPr lang="en-US" sz="2400" dirty="0"/>
              <a:t>Assault</a:t>
            </a:r>
          </a:p>
        </p:txBody>
      </p:sp>
      <p:sp>
        <p:nvSpPr>
          <p:cNvPr id="3" name="Slide Number Placeholder 2"/>
          <p:cNvSpPr>
            <a:spLocks noGrp="1"/>
          </p:cNvSpPr>
          <p:nvPr>
            <p:ph type="sldNum" sz="quarter" idx="12"/>
          </p:nvPr>
        </p:nvSpPr>
        <p:spPr/>
        <p:txBody>
          <a:bodyPr>
            <a:normAutofit/>
          </a:bodyPr>
          <a:lstStyle/>
          <a:p>
            <a:fld id="{3D3EFE1F-49D3-499F-9DA6-ACBC20A39AF6}" type="slidenum">
              <a:rPr lang="en-US" smtClean="0"/>
              <a:pPr/>
              <a:t>31</a:t>
            </a:fld>
            <a:endParaRPr lang="en-US" dirty="0"/>
          </a:p>
        </p:txBody>
      </p:sp>
    </p:spTree>
    <p:extLst>
      <p:ext uri="{BB962C8B-B14F-4D97-AF65-F5344CB8AC3E}">
        <p14:creationId xmlns:p14="http://schemas.microsoft.com/office/powerpoint/2010/main" val="39448084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chemeClr val="accent1">
                    <a:lumMod val="50000"/>
                  </a:schemeClr>
                </a:solidFill>
              </a:rPr>
              <a:t>Exercise C</a:t>
            </a:r>
          </a:p>
        </p:txBody>
      </p:sp>
      <p:sp>
        <p:nvSpPr>
          <p:cNvPr id="4" name="Content Placeholder 3"/>
          <p:cNvSpPr>
            <a:spLocks noGrp="1"/>
          </p:cNvSpPr>
          <p:nvPr>
            <p:ph idx="1"/>
          </p:nvPr>
        </p:nvSpPr>
        <p:spPr>
          <a:xfrm>
            <a:off x="685800" y="1600200"/>
            <a:ext cx="7675350" cy="4572000"/>
          </a:xfrm>
        </p:spPr>
        <p:txBody>
          <a:bodyPr>
            <a:noAutofit/>
          </a:bodyPr>
          <a:lstStyle/>
          <a:p>
            <a:pPr marL="0" indent="0">
              <a:lnSpc>
                <a:spcPct val="80000"/>
              </a:lnSpc>
              <a:spcAft>
                <a:spcPts val="600"/>
              </a:spcAft>
              <a:buNone/>
            </a:pPr>
            <a:r>
              <a:rPr lang="en-US" sz="2400" dirty="0"/>
              <a:t>Tamika starts as a supervisor for the Commission in Yuba County. The other four supervisors and all the field crews at the Yuba County office are men. Eve, the District Administrator does not think women should be field supervisors and resents that headquarters is “forcing an affirmative action case” on her office. </a:t>
            </a:r>
          </a:p>
          <a:p>
            <a:pPr marL="0" indent="0">
              <a:lnSpc>
                <a:spcPct val="80000"/>
              </a:lnSpc>
              <a:spcAft>
                <a:spcPts val="600"/>
              </a:spcAft>
              <a:buNone/>
            </a:pPr>
            <a:r>
              <a:rPr lang="en-US" sz="2400" dirty="0"/>
              <a:t>Eve tells the other supervisors and crew members, “the field is no place for a woman.” She  tells Tamika’s crew to “keep an eye on her” and “use your own judgment in the field.” During office meetings, around the office, and in emails, Eve consistently refers to Tamika as “little one,” “Wonder Girl,” “Oprah Jr.,” and similar names. </a:t>
            </a:r>
          </a:p>
          <a:p>
            <a:pPr marL="0" indent="0">
              <a:lnSpc>
                <a:spcPct val="80000"/>
              </a:lnSpc>
              <a:spcAft>
                <a:spcPts val="600"/>
              </a:spcAft>
              <a:buNone/>
            </a:pPr>
            <a:r>
              <a:rPr lang="en-US" sz="2400" dirty="0"/>
              <a:t>Tamika tells Eve she is undermining her but Eve tells her to “grow a pair or you’ll never make it out there.” </a:t>
            </a:r>
          </a:p>
        </p:txBody>
      </p:sp>
      <p:sp>
        <p:nvSpPr>
          <p:cNvPr id="3" name="Slide Number Placeholder 2"/>
          <p:cNvSpPr>
            <a:spLocks noGrp="1"/>
          </p:cNvSpPr>
          <p:nvPr>
            <p:ph type="sldNum" sz="quarter" idx="12"/>
          </p:nvPr>
        </p:nvSpPr>
        <p:spPr/>
        <p:txBody>
          <a:bodyPr>
            <a:normAutofit/>
          </a:bodyPr>
          <a:lstStyle/>
          <a:p>
            <a:fld id="{BAB61701-5FEF-4810-B8D0-6821BF5DD4EB}" type="slidenum">
              <a:rPr lang="en-US" smtClean="0"/>
              <a:pPr/>
              <a:t>32</a:t>
            </a:fld>
            <a:endParaRPr lang="en-US" dirty="0"/>
          </a:p>
        </p:txBody>
      </p:sp>
    </p:spTree>
    <p:extLst>
      <p:ext uri="{BB962C8B-B14F-4D97-AF65-F5344CB8AC3E}">
        <p14:creationId xmlns:p14="http://schemas.microsoft.com/office/powerpoint/2010/main" val="31498874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chemeClr val="accent1">
                    <a:lumMod val="50000"/>
                  </a:schemeClr>
                </a:solidFill>
              </a:rPr>
              <a:t>Exercise C Test</a:t>
            </a:r>
          </a:p>
        </p:txBody>
      </p:sp>
      <p:sp>
        <p:nvSpPr>
          <p:cNvPr id="4" name="Content Placeholder 3"/>
          <p:cNvSpPr>
            <a:spLocks noGrp="1"/>
          </p:cNvSpPr>
          <p:nvPr>
            <p:ph idx="1"/>
          </p:nvPr>
        </p:nvSpPr>
        <p:spPr>
          <a:xfrm>
            <a:off x="685800" y="1752600"/>
            <a:ext cx="7886700" cy="4351338"/>
          </a:xfrm>
        </p:spPr>
        <p:txBody>
          <a:bodyPr>
            <a:normAutofit/>
          </a:bodyPr>
          <a:lstStyle/>
          <a:p>
            <a:pPr marL="0" indent="0">
              <a:buNone/>
            </a:pPr>
            <a:r>
              <a:rPr lang="en-US" sz="2400" dirty="0"/>
              <a:t>Choose the best answer:</a:t>
            </a:r>
          </a:p>
          <a:p>
            <a:pPr marL="0" indent="0">
              <a:buNone/>
            </a:pPr>
            <a:endParaRPr lang="en-US" sz="800" dirty="0"/>
          </a:p>
          <a:p>
            <a:pPr marL="514350" indent="-514350">
              <a:buClr>
                <a:schemeClr val="tx1"/>
              </a:buClr>
              <a:buFont typeface="+mj-lt"/>
              <a:buAutoNum type="alphaUcPeriod"/>
            </a:pPr>
            <a:r>
              <a:rPr lang="en-US" sz="2400" dirty="0"/>
              <a:t>Eve’s use of diminutive nicknames and undermining of Tamika’s authority is OK because Tamika needs to demonstrate the ability to supervise men in what can be an inherently crude environment.</a:t>
            </a:r>
          </a:p>
          <a:p>
            <a:pPr marL="514350" indent="-514350">
              <a:buClr>
                <a:schemeClr val="tx1"/>
              </a:buClr>
              <a:buFont typeface="+mj-lt"/>
              <a:buAutoNum type="alphaUcPeriod"/>
            </a:pPr>
            <a:r>
              <a:rPr lang="en-US" sz="2400" dirty="0"/>
              <a:t>Eve’s nicknames and statements undermining Tamika’s authority have created a hostile work environment.</a:t>
            </a:r>
          </a:p>
          <a:p>
            <a:pPr marL="514350" indent="-514350">
              <a:buClr>
                <a:schemeClr val="tx1"/>
              </a:buClr>
              <a:buFont typeface="+mj-lt"/>
              <a:buAutoNum type="alphaUcPeriod"/>
            </a:pPr>
            <a:r>
              <a:rPr lang="en-US" sz="2400" dirty="0"/>
              <a:t>Because Eve has no interest in Tamika sexually, her hostile behavior is not actionable as sexual harassment.</a:t>
            </a:r>
          </a:p>
        </p:txBody>
      </p:sp>
      <p:sp>
        <p:nvSpPr>
          <p:cNvPr id="3" name="Slide Number Placeholder 2"/>
          <p:cNvSpPr>
            <a:spLocks noGrp="1"/>
          </p:cNvSpPr>
          <p:nvPr>
            <p:ph type="sldNum" sz="quarter" idx="12"/>
          </p:nvPr>
        </p:nvSpPr>
        <p:spPr/>
        <p:txBody>
          <a:bodyPr>
            <a:normAutofit/>
          </a:bodyPr>
          <a:lstStyle/>
          <a:p>
            <a:fld id="{BAB61701-5FEF-4810-B8D0-6821BF5DD4EB}" type="slidenum">
              <a:rPr lang="en-US" smtClean="0"/>
              <a:pPr/>
              <a:t>33</a:t>
            </a:fld>
            <a:endParaRPr lang="en-US" dirty="0"/>
          </a:p>
        </p:txBody>
      </p:sp>
    </p:spTree>
    <p:extLst>
      <p:ext uri="{BB962C8B-B14F-4D97-AF65-F5344CB8AC3E}">
        <p14:creationId xmlns:p14="http://schemas.microsoft.com/office/powerpoint/2010/main" val="100189017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chemeClr val="accent1">
                    <a:lumMod val="50000"/>
                  </a:schemeClr>
                </a:solidFill>
              </a:rPr>
              <a:t>Exercise C: Best Answer</a:t>
            </a:r>
          </a:p>
        </p:txBody>
      </p:sp>
      <p:sp>
        <p:nvSpPr>
          <p:cNvPr id="4" name="Content Placeholder 3"/>
          <p:cNvSpPr>
            <a:spLocks noGrp="1"/>
          </p:cNvSpPr>
          <p:nvPr>
            <p:ph idx="1"/>
          </p:nvPr>
        </p:nvSpPr>
        <p:spPr>
          <a:xfrm>
            <a:off x="647700" y="1752600"/>
            <a:ext cx="7886700" cy="4351338"/>
          </a:xfrm>
        </p:spPr>
        <p:txBody>
          <a:bodyPr>
            <a:normAutofit/>
          </a:bodyPr>
          <a:lstStyle/>
          <a:p>
            <a:pPr marL="0" indent="0">
              <a:buClr>
                <a:schemeClr val="tx1"/>
              </a:buClr>
              <a:buNone/>
            </a:pPr>
            <a:r>
              <a:rPr lang="en-US" sz="2400" dirty="0"/>
              <a:t>B. </a:t>
            </a:r>
          </a:p>
          <a:p>
            <a:pPr marL="0" indent="0">
              <a:buClr>
                <a:schemeClr val="tx1"/>
              </a:buClr>
              <a:buNone/>
            </a:pPr>
            <a:endParaRPr lang="en-US" sz="2400" dirty="0"/>
          </a:p>
          <a:p>
            <a:pPr marL="0" indent="0">
              <a:buClr>
                <a:schemeClr val="tx1"/>
              </a:buClr>
              <a:buNone/>
            </a:pPr>
            <a:r>
              <a:rPr lang="en-US" sz="2400" dirty="0"/>
              <a:t>Eve’s nicknames and statements undermining Tamika’s authority have created a hostile work environment.</a:t>
            </a:r>
          </a:p>
        </p:txBody>
      </p:sp>
      <p:sp>
        <p:nvSpPr>
          <p:cNvPr id="3" name="Slide Number Placeholder 2"/>
          <p:cNvSpPr>
            <a:spLocks noGrp="1"/>
          </p:cNvSpPr>
          <p:nvPr>
            <p:ph type="sldNum" sz="quarter" idx="12"/>
          </p:nvPr>
        </p:nvSpPr>
        <p:spPr/>
        <p:txBody>
          <a:bodyPr>
            <a:normAutofit/>
          </a:bodyPr>
          <a:lstStyle/>
          <a:p>
            <a:fld id="{BAB61701-5FEF-4810-B8D0-6821BF5DD4EB}" type="slidenum">
              <a:rPr lang="en-US" smtClean="0"/>
              <a:pPr/>
              <a:t>34</a:t>
            </a:fld>
            <a:endParaRPr lang="en-US" dirty="0"/>
          </a:p>
        </p:txBody>
      </p:sp>
    </p:spTree>
    <p:extLst>
      <p:ext uri="{BB962C8B-B14F-4D97-AF65-F5344CB8AC3E}">
        <p14:creationId xmlns:p14="http://schemas.microsoft.com/office/powerpoint/2010/main" val="69802187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chemeClr val="accent1">
                    <a:lumMod val="50000"/>
                  </a:schemeClr>
                </a:solidFill>
              </a:rPr>
              <a:t>Exercise D</a:t>
            </a:r>
          </a:p>
        </p:txBody>
      </p:sp>
      <p:sp>
        <p:nvSpPr>
          <p:cNvPr id="4" name="Content Placeholder 3"/>
          <p:cNvSpPr>
            <a:spLocks noGrp="1"/>
          </p:cNvSpPr>
          <p:nvPr>
            <p:ph idx="1"/>
          </p:nvPr>
        </p:nvSpPr>
        <p:spPr>
          <a:xfrm>
            <a:off x="685800" y="1600200"/>
            <a:ext cx="7829550" cy="4495800"/>
          </a:xfrm>
        </p:spPr>
        <p:txBody>
          <a:bodyPr>
            <a:noAutofit/>
          </a:bodyPr>
          <a:lstStyle/>
          <a:p>
            <a:pPr marL="0" indent="0">
              <a:lnSpc>
                <a:spcPct val="80000"/>
              </a:lnSpc>
              <a:spcAft>
                <a:spcPts val="600"/>
              </a:spcAft>
              <a:buNone/>
            </a:pPr>
            <a:r>
              <a:rPr lang="en-US" sz="2400" dirty="0"/>
              <a:t>Warren, a member of Tamika’s crew, frequently refuses to follow her orders, saying, “your boss told me to use my own judgment.” Warren and Ben routinely interrupt team meetings by burping, talking and laughing. They insincerely offer “apologies to your ladyship.” </a:t>
            </a:r>
          </a:p>
          <a:p>
            <a:pPr marL="0" indent="0">
              <a:lnSpc>
                <a:spcPct val="80000"/>
              </a:lnSpc>
              <a:spcAft>
                <a:spcPts val="600"/>
              </a:spcAft>
              <a:buNone/>
            </a:pPr>
            <a:r>
              <a:rPr lang="en-US" sz="2400" dirty="0"/>
              <a:t>Frank tells Warren and Ben, “leave my gal alone.” Frank repeatedly comments on Tamika’s appearance saying things like, “you are the hottest boss I’ve ever had, ” and, “dollface, you can tell me what to do whenever and wherever you want.” He repeatedly asks her out even though Tamika makes clear she is happily married. </a:t>
            </a:r>
          </a:p>
          <a:p>
            <a:pPr marL="0" indent="0">
              <a:lnSpc>
                <a:spcPct val="80000"/>
              </a:lnSpc>
              <a:spcAft>
                <a:spcPts val="600"/>
              </a:spcAft>
              <a:buNone/>
            </a:pPr>
            <a:r>
              <a:rPr lang="en-US" sz="2400" dirty="0"/>
              <a:t>Tamika is afraid to call Eve on her behavior, but complains about the treatment by her crew. Eve takes her written complaint but takes no action. </a:t>
            </a:r>
          </a:p>
          <a:p>
            <a:pPr marL="0" indent="0">
              <a:lnSpc>
                <a:spcPct val="80000"/>
              </a:lnSpc>
              <a:buNone/>
            </a:pPr>
            <a:endParaRPr lang="en-US" sz="2400" dirty="0"/>
          </a:p>
        </p:txBody>
      </p:sp>
      <p:sp>
        <p:nvSpPr>
          <p:cNvPr id="3" name="Slide Number Placeholder 2"/>
          <p:cNvSpPr>
            <a:spLocks noGrp="1"/>
          </p:cNvSpPr>
          <p:nvPr>
            <p:ph type="sldNum" sz="quarter" idx="12"/>
          </p:nvPr>
        </p:nvSpPr>
        <p:spPr/>
        <p:txBody>
          <a:bodyPr>
            <a:normAutofit/>
          </a:bodyPr>
          <a:lstStyle/>
          <a:p>
            <a:fld id="{BAB61701-5FEF-4810-B8D0-6821BF5DD4EB}" type="slidenum">
              <a:rPr lang="en-US" smtClean="0"/>
              <a:pPr/>
              <a:t>35</a:t>
            </a:fld>
            <a:endParaRPr lang="en-US" dirty="0"/>
          </a:p>
        </p:txBody>
      </p:sp>
    </p:spTree>
    <p:extLst>
      <p:ext uri="{BB962C8B-B14F-4D97-AF65-F5344CB8AC3E}">
        <p14:creationId xmlns:p14="http://schemas.microsoft.com/office/powerpoint/2010/main" val="132375107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chemeClr val="accent1">
                    <a:lumMod val="50000"/>
                  </a:schemeClr>
                </a:solidFill>
              </a:rPr>
              <a:t>Exercise D Test</a:t>
            </a:r>
          </a:p>
        </p:txBody>
      </p:sp>
      <p:sp>
        <p:nvSpPr>
          <p:cNvPr id="4" name="Content Placeholder 3"/>
          <p:cNvSpPr>
            <a:spLocks noGrp="1"/>
          </p:cNvSpPr>
          <p:nvPr>
            <p:ph idx="1"/>
          </p:nvPr>
        </p:nvSpPr>
        <p:spPr>
          <a:xfrm>
            <a:off x="647700" y="1752600"/>
            <a:ext cx="7886700" cy="4351338"/>
          </a:xfrm>
        </p:spPr>
        <p:txBody>
          <a:bodyPr>
            <a:noAutofit/>
          </a:bodyPr>
          <a:lstStyle/>
          <a:p>
            <a:pPr marL="0" indent="0">
              <a:buNone/>
            </a:pPr>
            <a:r>
              <a:rPr lang="en-US" sz="2400" dirty="0"/>
              <a:t>Choose the best answer:</a:t>
            </a:r>
          </a:p>
          <a:p>
            <a:pPr marL="0" indent="0">
              <a:buNone/>
            </a:pPr>
            <a:endParaRPr lang="en-US" sz="800" dirty="0"/>
          </a:p>
          <a:p>
            <a:pPr marL="514350" indent="-514350">
              <a:buClr>
                <a:schemeClr val="tx1"/>
              </a:buClr>
              <a:buFont typeface="+mj-lt"/>
              <a:buAutoNum type="alphaUcPeriod"/>
            </a:pPr>
            <a:r>
              <a:rPr lang="en-US" sz="2400" dirty="0"/>
              <a:t>Frank cannot be found liable for hostile work environment sexual harassment because he is defending Tamika.</a:t>
            </a:r>
          </a:p>
          <a:p>
            <a:pPr marL="514350" indent="-514350">
              <a:buClr>
                <a:schemeClr val="tx1"/>
              </a:buClr>
              <a:buFont typeface="+mj-lt"/>
              <a:buAutoNum type="alphaUcPeriod"/>
            </a:pPr>
            <a:r>
              <a:rPr lang="en-US" sz="2400" dirty="0"/>
              <a:t>Warren and Ben are not liable for sexual harassment because there is no evidence that their disruptive actions are substantially motivated by Tamika’s sex. Besides, their actions are neither severe nor pervasive.</a:t>
            </a:r>
          </a:p>
          <a:p>
            <a:pPr marL="514350" indent="-514350">
              <a:buClr>
                <a:schemeClr val="tx1"/>
              </a:buClr>
              <a:buFont typeface="+mj-lt"/>
              <a:buAutoNum type="alphaUcPeriod"/>
            </a:pPr>
            <a:r>
              <a:rPr lang="en-US" sz="2400" dirty="0"/>
              <a:t>The Commission is liable for the sexual harassment of Warren, Ben and Frank because management knew or should have known of their behavior.</a:t>
            </a:r>
          </a:p>
        </p:txBody>
      </p:sp>
      <p:sp>
        <p:nvSpPr>
          <p:cNvPr id="3" name="Slide Number Placeholder 2"/>
          <p:cNvSpPr>
            <a:spLocks noGrp="1"/>
          </p:cNvSpPr>
          <p:nvPr>
            <p:ph type="sldNum" sz="quarter" idx="12"/>
          </p:nvPr>
        </p:nvSpPr>
        <p:spPr/>
        <p:txBody>
          <a:bodyPr>
            <a:normAutofit/>
          </a:bodyPr>
          <a:lstStyle/>
          <a:p>
            <a:fld id="{BAB61701-5FEF-4810-B8D0-6821BF5DD4EB}" type="slidenum">
              <a:rPr lang="en-US" smtClean="0"/>
              <a:pPr/>
              <a:t>36</a:t>
            </a:fld>
            <a:endParaRPr lang="en-US" dirty="0"/>
          </a:p>
        </p:txBody>
      </p:sp>
    </p:spTree>
    <p:extLst>
      <p:ext uri="{BB962C8B-B14F-4D97-AF65-F5344CB8AC3E}">
        <p14:creationId xmlns:p14="http://schemas.microsoft.com/office/powerpoint/2010/main" val="231055909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chemeClr val="accent1">
                    <a:lumMod val="50000"/>
                  </a:schemeClr>
                </a:solidFill>
              </a:rPr>
              <a:t>Exercise D: Best Answer</a:t>
            </a:r>
          </a:p>
        </p:txBody>
      </p:sp>
      <p:sp>
        <p:nvSpPr>
          <p:cNvPr id="4" name="Content Placeholder 3"/>
          <p:cNvSpPr>
            <a:spLocks noGrp="1"/>
          </p:cNvSpPr>
          <p:nvPr>
            <p:ph idx="1"/>
          </p:nvPr>
        </p:nvSpPr>
        <p:spPr>
          <a:xfrm>
            <a:off x="647700" y="1752600"/>
            <a:ext cx="7886700" cy="4351338"/>
          </a:xfrm>
        </p:spPr>
        <p:txBody>
          <a:bodyPr>
            <a:normAutofit/>
          </a:bodyPr>
          <a:lstStyle/>
          <a:p>
            <a:pPr marL="0" indent="0">
              <a:buClr>
                <a:schemeClr val="tx1"/>
              </a:buClr>
              <a:buNone/>
            </a:pPr>
            <a:r>
              <a:rPr lang="en-US" sz="2400" dirty="0"/>
              <a:t>C. </a:t>
            </a:r>
          </a:p>
          <a:p>
            <a:pPr marL="0" indent="0">
              <a:buClr>
                <a:schemeClr val="tx1"/>
              </a:buClr>
              <a:buNone/>
            </a:pPr>
            <a:endParaRPr lang="en-US" sz="2400" dirty="0"/>
          </a:p>
          <a:p>
            <a:pPr marL="0" indent="0">
              <a:buClr>
                <a:schemeClr val="tx1"/>
              </a:buClr>
              <a:buNone/>
            </a:pPr>
            <a:r>
              <a:rPr lang="en-US" sz="2400" dirty="0"/>
              <a:t>The Commission is liable for the sexual harassment of Warren, Ben and Frank because management knew or should have known of their behavior.</a:t>
            </a:r>
          </a:p>
        </p:txBody>
      </p:sp>
      <p:sp>
        <p:nvSpPr>
          <p:cNvPr id="3" name="Slide Number Placeholder 2"/>
          <p:cNvSpPr>
            <a:spLocks noGrp="1"/>
          </p:cNvSpPr>
          <p:nvPr>
            <p:ph type="sldNum" sz="quarter" idx="12"/>
          </p:nvPr>
        </p:nvSpPr>
        <p:spPr/>
        <p:txBody>
          <a:bodyPr>
            <a:normAutofit/>
          </a:bodyPr>
          <a:lstStyle/>
          <a:p>
            <a:fld id="{BAB61701-5FEF-4810-B8D0-6821BF5DD4EB}" type="slidenum">
              <a:rPr lang="en-US" smtClean="0"/>
              <a:pPr/>
              <a:t>37</a:t>
            </a:fld>
            <a:endParaRPr lang="en-US" dirty="0"/>
          </a:p>
        </p:txBody>
      </p:sp>
    </p:spTree>
    <p:extLst>
      <p:ext uri="{BB962C8B-B14F-4D97-AF65-F5344CB8AC3E}">
        <p14:creationId xmlns:p14="http://schemas.microsoft.com/office/powerpoint/2010/main" val="205909957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chemeClr val="accent1">
                    <a:lumMod val="50000"/>
                  </a:schemeClr>
                </a:solidFill>
              </a:rPr>
              <a:t>“Severe or Pervasive” Explained</a:t>
            </a:r>
          </a:p>
        </p:txBody>
      </p:sp>
      <p:sp>
        <p:nvSpPr>
          <p:cNvPr id="3" name="Content Placeholder 2"/>
          <p:cNvSpPr>
            <a:spLocks noGrp="1"/>
          </p:cNvSpPr>
          <p:nvPr>
            <p:ph idx="1"/>
          </p:nvPr>
        </p:nvSpPr>
        <p:spPr>
          <a:xfrm>
            <a:off x="723900" y="1825625"/>
            <a:ext cx="7429500" cy="4351338"/>
          </a:xfrm>
        </p:spPr>
        <p:txBody>
          <a:bodyPr>
            <a:normAutofit/>
          </a:bodyPr>
          <a:lstStyle/>
          <a:p>
            <a:pPr marL="0" indent="0">
              <a:buNone/>
            </a:pPr>
            <a:r>
              <a:rPr lang="en-US" sz="2400" dirty="0"/>
              <a:t>To be actionable, the unwanted behavior must be “severe or pervasive” and alter the conditions of employment to the extent that it creates a hostile or abusive work environment.</a:t>
            </a:r>
          </a:p>
          <a:p>
            <a:pPr marL="0" indent="0">
              <a:buNone/>
            </a:pPr>
            <a:endParaRPr lang="en-US" sz="3600" dirty="0"/>
          </a:p>
        </p:txBody>
      </p:sp>
      <p:sp>
        <p:nvSpPr>
          <p:cNvPr id="4" name="Slide Number Placeholder 3"/>
          <p:cNvSpPr>
            <a:spLocks noGrp="1"/>
          </p:cNvSpPr>
          <p:nvPr>
            <p:ph type="sldNum" sz="quarter" idx="12"/>
          </p:nvPr>
        </p:nvSpPr>
        <p:spPr/>
        <p:txBody>
          <a:bodyPr>
            <a:normAutofit/>
          </a:bodyPr>
          <a:lstStyle/>
          <a:p>
            <a:fld id="{BAB61701-5FEF-4810-B8D0-6821BF5DD4EB}" type="slidenum">
              <a:rPr lang="en-US" smtClean="0"/>
              <a:pPr/>
              <a:t>38</a:t>
            </a:fld>
            <a:endParaRPr lang="en-US" dirty="0"/>
          </a:p>
        </p:txBody>
      </p:sp>
    </p:spTree>
    <p:extLst>
      <p:ext uri="{BB962C8B-B14F-4D97-AF65-F5344CB8AC3E}">
        <p14:creationId xmlns:p14="http://schemas.microsoft.com/office/powerpoint/2010/main" val="212098028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chemeClr val="accent1">
                    <a:lumMod val="50000"/>
                  </a:schemeClr>
                </a:solidFill>
              </a:rPr>
              <a:t>Considerations</a:t>
            </a:r>
          </a:p>
        </p:txBody>
      </p:sp>
      <p:sp>
        <p:nvSpPr>
          <p:cNvPr id="3" name="Content Placeholder 2"/>
          <p:cNvSpPr>
            <a:spLocks noGrp="1"/>
          </p:cNvSpPr>
          <p:nvPr>
            <p:ph idx="1"/>
          </p:nvPr>
        </p:nvSpPr>
        <p:spPr/>
        <p:txBody>
          <a:bodyPr>
            <a:normAutofit/>
          </a:bodyPr>
          <a:lstStyle/>
          <a:p>
            <a:pPr lvl="1" indent="-401638">
              <a:spcBef>
                <a:spcPts val="750"/>
              </a:spcBef>
            </a:pPr>
            <a:r>
              <a:rPr lang="en-US" sz="2400" dirty="0"/>
              <a:t>The nature of the conduct.</a:t>
            </a:r>
          </a:p>
          <a:p>
            <a:pPr lvl="1" indent="-401638">
              <a:spcBef>
                <a:spcPts val="750"/>
              </a:spcBef>
            </a:pPr>
            <a:r>
              <a:rPr lang="en-US" sz="2400" dirty="0"/>
              <a:t>The frequency of the conduct.</a:t>
            </a:r>
          </a:p>
          <a:p>
            <a:pPr lvl="1" indent="-401638">
              <a:spcBef>
                <a:spcPts val="750"/>
              </a:spcBef>
            </a:pPr>
            <a:r>
              <a:rPr lang="en-US" sz="2400" dirty="0"/>
              <a:t>The period of time over which it occurred.</a:t>
            </a:r>
          </a:p>
          <a:p>
            <a:pPr lvl="1" indent="-401638">
              <a:spcBef>
                <a:spcPts val="750"/>
              </a:spcBef>
            </a:pPr>
            <a:r>
              <a:rPr lang="en-US" sz="2400" dirty="0"/>
              <a:t>Whether the conduct was physically threatening or humiliating.</a:t>
            </a:r>
          </a:p>
          <a:p>
            <a:pPr lvl="1" indent="-401638">
              <a:spcBef>
                <a:spcPts val="750"/>
              </a:spcBef>
            </a:pPr>
            <a:r>
              <a:rPr lang="en-US" sz="2400" dirty="0"/>
              <a:t>The extent to which the conduct unreasonably interfered with an employee’s work performance.</a:t>
            </a:r>
          </a:p>
          <a:p>
            <a:pPr marL="365760" lvl="1" indent="0">
              <a:buNone/>
            </a:pPr>
            <a:endParaRPr lang="en-US" sz="2400" dirty="0"/>
          </a:p>
        </p:txBody>
      </p:sp>
      <p:sp>
        <p:nvSpPr>
          <p:cNvPr id="4" name="Slide Number Placeholder 3"/>
          <p:cNvSpPr>
            <a:spLocks noGrp="1"/>
          </p:cNvSpPr>
          <p:nvPr>
            <p:ph type="sldNum" sz="quarter" idx="12"/>
          </p:nvPr>
        </p:nvSpPr>
        <p:spPr/>
        <p:txBody>
          <a:bodyPr/>
          <a:lstStyle/>
          <a:p>
            <a:fld id="{BAB61701-5FEF-4810-B8D0-6821BF5DD4EB}" type="slidenum">
              <a:rPr lang="en-US" smtClean="0"/>
              <a:pPr/>
              <a:t>39</a:t>
            </a:fld>
            <a:endParaRPr lang="en-US" dirty="0"/>
          </a:p>
        </p:txBody>
      </p:sp>
    </p:spTree>
    <p:extLst>
      <p:ext uri="{BB962C8B-B14F-4D97-AF65-F5344CB8AC3E}">
        <p14:creationId xmlns:p14="http://schemas.microsoft.com/office/powerpoint/2010/main" val="7463842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chemeClr val="accent1">
                    <a:lumMod val="50000"/>
                  </a:schemeClr>
                </a:solidFill>
              </a:rPr>
              <a:t>True or False Quiz #1</a:t>
            </a:r>
            <a:endParaRPr lang="en-US" sz="4000" dirty="0">
              <a:solidFill>
                <a:schemeClr val="accent1">
                  <a:lumMod val="50000"/>
                </a:schemeClr>
              </a:solidFill>
            </a:endParaRPr>
          </a:p>
        </p:txBody>
      </p:sp>
      <p:sp>
        <p:nvSpPr>
          <p:cNvPr id="3" name="Content Placeholder 2"/>
          <p:cNvSpPr>
            <a:spLocks noGrp="1"/>
          </p:cNvSpPr>
          <p:nvPr>
            <p:ph idx="1"/>
          </p:nvPr>
        </p:nvSpPr>
        <p:spPr/>
        <p:txBody>
          <a:bodyPr>
            <a:normAutofit/>
          </a:bodyPr>
          <a:lstStyle/>
          <a:p>
            <a:pPr marL="742950" indent="-742950">
              <a:buClr>
                <a:schemeClr val="tx1"/>
              </a:buClr>
              <a:buFont typeface="+mj-lt"/>
              <a:buAutoNum type="arabicPeriod"/>
            </a:pPr>
            <a:r>
              <a:rPr lang="en-US" sz="2400" dirty="0"/>
              <a:t>Individuals can be personally liable for sexual harassment. True/False</a:t>
            </a:r>
          </a:p>
          <a:p>
            <a:pPr marL="742950" indent="-742950">
              <a:buClr>
                <a:schemeClr val="tx1"/>
              </a:buClr>
              <a:buFont typeface="+mj-lt"/>
              <a:buAutoNum type="arabicPeriod"/>
            </a:pPr>
            <a:r>
              <a:rPr lang="en-US" sz="2400" dirty="0"/>
              <a:t>Volunteers and unpaid Interns are not protected against sexual harassment. True/False</a:t>
            </a:r>
          </a:p>
          <a:p>
            <a:pPr marL="0" indent="0">
              <a:buNone/>
            </a:pPr>
            <a:endParaRPr lang="en-US" sz="2400" dirty="0"/>
          </a:p>
          <a:p>
            <a:pPr marL="742950" indent="-742950">
              <a:buFont typeface="+mj-lt"/>
              <a:buAutoNum type="arabicPeriod"/>
            </a:pPr>
            <a:endParaRPr lang="en-US" sz="2400" dirty="0"/>
          </a:p>
        </p:txBody>
      </p:sp>
      <p:sp>
        <p:nvSpPr>
          <p:cNvPr id="4" name="Slide Number Placeholder 3"/>
          <p:cNvSpPr>
            <a:spLocks noGrp="1"/>
          </p:cNvSpPr>
          <p:nvPr>
            <p:ph type="sldNum" sz="quarter" idx="12"/>
          </p:nvPr>
        </p:nvSpPr>
        <p:spPr/>
        <p:txBody>
          <a:bodyPr/>
          <a:lstStyle/>
          <a:p>
            <a:fld id="{BAB61701-5FEF-4810-B8D0-6821BF5DD4EB}" type="slidenum">
              <a:rPr lang="en-US" smtClean="0"/>
              <a:pPr/>
              <a:t>4</a:t>
            </a:fld>
            <a:endParaRPr lang="en-US" dirty="0"/>
          </a:p>
        </p:txBody>
      </p:sp>
    </p:spTree>
    <p:extLst>
      <p:ext uri="{BB962C8B-B14F-4D97-AF65-F5344CB8AC3E}">
        <p14:creationId xmlns:p14="http://schemas.microsoft.com/office/powerpoint/2010/main" val="299184177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chemeClr val="accent1">
                    <a:lumMod val="50000"/>
                  </a:schemeClr>
                </a:solidFill>
              </a:rPr>
              <a:t>Exercise E</a:t>
            </a:r>
          </a:p>
        </p:txBody>
      </p:sp>
      <p:sp>
        <p:nvSpPr>
          <p:cNvPr id="4" name="Content Placeholder 3"/>
          <p:cNvSpPr>
            <a:spLocks noGrp="1"/>
          </p:cNvSpPr>
          <p:nvPr>
            <p:ph idx="1"/>
          </p:nvPr>
        </p:nvSpPr>
        <p:spPr>
          <a:xfrm>
            <a:off x="685800" y="1595437"/>
            <a:ext cx="7829550" cy="4652963"/>
          </a:xfrm>
        </p:spPr>
        <p:txBody>
          <a:bodyPr>
            <a:noAutofit/>
          </a:bodyPr>
          <a:lstStyle/>
          <a:p>
            <a:pPr marL="0" indent="0">
              <a:lnSpc>
                <a:spcPct val="80000"/>
              </a:lnSpc>
              <a:spcAft>
                <a:spcPts val="600"/>
              </a:spcAft>
              <a:buNone/>
            </a:pPr>
            <a:r>
              <a:rPr lang="en-US" sz="2400" dirty="0"/>
              <a:t>Cody is a unit supervisor for the Board. </a:t>
            </a:r>
          </a:p>
          <a:p>
            <a:pPr marL="0" indent="0">
              <a:lnSpc>
                <a:spcPct val="80000"/>
              </a:lnSpc>
              <a:spcAft>
                <a:spcPts val="600"/>
              </a:spcAft>
              <a:buNone/>
            </a:pPr>
            <a:r>
              <a:rPr lang="en-US" sz="2400" dirty="0"/>
              <a:t>Drew, an office technician, sits in a row of five open workstations right outside Cody’s office. </a:t>
            </a:r>
          </a:p>
          <a:p>
            <a:pPr marL="0" indent="0">
              <a:lnSpc>
                <a:spcPct val="80000"/>
              </a:lnSpc>
              <a:spcAft>
                <a:spcPts val="600"/>
              </a:spcAft>
              <a:buNone/>
            </a:pPr>
            <a:r>
              <a:rPr lang="en-US" sz="2400" dirty="0"/>
              <a:t>On Drew’s first day, Cody gives Logan, another office technician, a lingering hug and kiss on the lips. Cody says, while looking Drew up and down, “welcome to Cody’s World.  If you remember just one rule: what Cody wants, Cody gets, you’ll have a bright future here.” The next day, Logan arrives early to work to be seated before Cody arrives, but Cody starts rubbing Logan’s shoulders and says, “you can’t stay seated forever.” Drew sees and hears these interactions. </a:t>
            </a:r>
          </a:p>
          <a:p>
            <a:pPr marL="0" indent="0">
              <a:lnSpc>
                <a:spcPct val="80000"/>
              </a:lnSpc>
              <a:spcAft>
                <a:spcPts val="600"/>
              </a:spcAft>
              <a:buNone/>
            </a:pPr>
            <a:r>
              <a:rPr lang="en-US" sz="2400" dirty="0"/>
              <a:t>Logan tells Drew what is happening and Drew says, “just get over it.”  Drew starts losing sleep and misses work because of Cody’s mistreatment of Logan.</a:t>
            </a:r>
          </a:p>
          <a:p>
            <a:pPr>
              <a:lnSpc>
                <a:spcPct val="80000"/>
              </a:lnSpc>
            </a:pPr>
            <a:endParaRPr lang="en-US" sz="2400" dirty="0"/>
          </a:p>
          <a:p>
            <a:pPr>
              <a:lnSpc>
                <a:spcPct val="80000"/>
              </a:lnSpc>
            </a:pPr>
            <a:endParaRPr lang="en-US" sz="2400" dirty="0"/>
          </a:p>
        </p:txBody>
      </p:sp>
      <p:sp>
        <p:nvSpPr>
          <p:cNvPr id="3" name="Slide Number Placeholder 2"/>
          <p:cNvSpPr>
            <a:spLocks noGrp="1"/>
          </p:cNvSpPr>
          <p:nvPr>
            <p:ph type="sldNum" sz="quarter" idx="12"/>
          </p:nvPr>
        </p:nvSpPr>
        <p:spPr/>
        <p:txBody>
          <a:bodyPr>
            <a:normAutofit/>
          </a:bodyPr>
          <a:lstStyle/>
          <a:p>
            <a:fld id="{BAB61701-5FEF-4810-B8D0-6821BF5DD4EB}" type="slidenum">
              <a:rPr lang="en-US" smtClean="0"/>
              <a:pPr/>
              <a:t>40</a:t>
            </a:fld>
            <a:endParaRPr lang="en-US" dirty="0"/>
          </a:p>
        </p:txBody>
      </p:sp>
    </p:spTree>
    <p:extLst>
      <p:ext uri="{BB962C8B-B14F-4D97-AF65-F5344CB8AC3E}">
        <p14:creationId xmlns:p14="http://schemas.microsoft.com/office/powerpoint/2010/main" val="17510525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chemeClr val="accent1">
                    <a:lumMod val="50000"/>
                  </a:schemeClr>
                </a:solidFill>
              </a:rPr>
              <a:t>Exercise E Test</a:t>
            </a:r>
          </a:p>
        </p:txBody>
      </p:sp>
      <p:sp>
        <p:nvSpPr>
          <p:cNvPr id="4" name="Content Placeholder 3"/>
          <p:cNvSpPr>
            <a:spLocks noGrp="1"/>
          </p:cNvSpPr>
          <p:nvPr>
            <p:ph idx="1"/>
          </p:nvPr>
        </p:nvSpPr>
        <p:spPr>
          <a:xfrm>
            <a:off x="685800" y="1690689"/>
            <a:ext cx="7675350" cy="4665662"/>
          </a:xfrm>
        </p:spPr>
        <p:txBody>
          <a:bodyPr>
            <a:normAutofit/>
          </a:bodyPr>
          <a:lstStyle/>
          <a:p>
            <a:pPr marL="0" indent="0">
              <a:buNone/>
            </a:pPr>
            <a:r>
              <a:rPr lang="en-US" sz="2400" dirty="0"/>
              <a:t>Choose the Best Answer:</a:t>
            </a:r>
          </a:p>
          <a:p>
            <a:pPr marL="0" indent="0">
              <a:buNone/>
            </a:pPr>
            <a:endParaRPr lang="en-US" sz="800" dirty="0"/>
          </a:p>
          <a:p>
            <a:pPr marL="514350" indent="-514350">
              <a:lnSpc>
                <a:spcPct val="100000"/>
              </a:lnSpc>
              <a:buClr>
                <a:schemeClr val="tx1"/>
              </a:buClr>
              <a:buFont typeface="+mj-lt"/>
              <a:buAutoNum type="alphaUcPeriod"/>
            </a:pPr>
            <a:r>
              <a:rPr lang="en-US" sz="2400" dirty="0"/>
              <a:t>Drew cannot state a claim for hostile work environment because Drew told Logan not to complain.</a:t>
            </a:r>
          </a:p>
          <a:p>
            <a:pPr marL="514350" indent="-514350">
              <a:lnSpc>
                <a:spcPct val="100000"/>
              </a:lnSpc>
              <a:buClr>
                <a:schemeClr val="tx1"/>
              </a:buClr>
              <a:buFont typeface="+mj-lt"/>
              <a:buAutoNum type="alphaUcPeriod"/>
            </a:pPr>
            <a:r>
              <a:rPr lang="en-US" sz="2400" dirty="0"/>
              <a:t>Drew has personally witnessed Cody’s harassment of Logan and, therefore, can sue Cody and the Board for sexual harassment due to a hostile work environment.</a:t>
            </a:r>
          </a:p>
          <a:p>
            <a:pPr marL="0" indent="0">
              <a:buClr>
                <a:schemeClr val="accent5">
                  <a:lumMod val="40000"/>
                  <a:lumOff val="60000"/>
                </a:schemeClr>
              </a:buClr>
              <a:buNone/>
            </a:pPr>
            <a:r>
              <a:rPr lang="en-US" sz="2400" dirty="0"/>
              <a:t> </a:t>
            </a:r>
          </a:p>
        </p:txBody>
      </p:sp>
      <p:sp>
        <p:nvSpPr>
          <p:cNvPr id="3" name="Slide Number Placeholder 2"/>
          <p:cNvSpPr>
            <a:spLocks noGrp="1"/>
          </p:cNvSpPr>
          <p:nvPr>
            <p:ph type="sldNum" sz="quarter" idx="12"/>
          </p:nvPr>
        </p:nvSpPr>
        <p:spPr/>
        <p:txBody>
          <a:bodyPr>
            <a:normAutofit/>
          </a:bodyPr>
          <a:lstStyle/>
          <a:p>
            <a:fld id="{BAB61701-5FEF-4810-B8D0-6821BF5DD4EB}" type="slidenum">
              <a:rPr lang="en-US" smtClean="0"/>
              <a:pPr/>
              <a:t>41</a:t>
            </a:fld>
            <a:endParaRPr lang="en-US" dirty="0"/>
          </a:p>
        </p:txBody>
      </p:sp>
    </p:spTree>
    <p:extLst>
      <p:ext uri="{BB962C8B-B14F-4D97-AF65-F5344CB8AC3E}">
        <p14:creationId xmlns:p14="http://schemas.microsoft.com/office/powerpoint/2010/main" val="424914574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chemeClr val="accent1">
                    <a:lumMod val="50000"/>
                  </a:schemeClr>
                </a:solidFill>
              </a:rPr>
              <a:t>Exercise E: Best Answer</a:t>
            </a:r>
          </a:p>
        </p:txBody>
      </p:sp>
      <p:sp>
        <p:nvSpPr>
          <p:cNvPr id="4" name="Content Placeholder 3"/>
          <p:cNvSpPr>
            <a:spLocks noGrp="1"/>
          </p:cNvSpPr>
          <p:nvPr>
            <p:ph idx="1"/>
          </p:nvPr>
        </p:nvSpPr>
        <p:spPr>
          <a:xfrm>
            <a:off x="704850" y="1752600"/>
            <a:ext cx="7296150" cy="4351338"/>
          </a:xfrm>
        </p:spPr>
        <p:txBody>
          <a:bodyPr>
            <a:normAutofit/>
          </a:bodyPr>
          <a:lstStyle/>
          <a:p>
            <a:pPr marL="0" indent="0">
              <a:buClr>
                <a:schemeClr val="tx1"/>
              </a:buClr>
              <a:buNone/>
            </a:pPr>
            <a:r>
              <a:rPr lang="en-US" sz="2400" dirty="0"/>
              <a:t>B. </a:t>
            </a:r>
          </a:p>
          <a:p>
            <a:pPr marL="0" indent="0">
              <a:buClr>
                <a:schemeClr val="tx1"/>
              </a:buClr>
              <a:buNone/>
            </a:pPr>
            <a:endParaRPr lang="en-US" sz="2400" dirty="0"/>
          </a:p>
          <a:p>
            <a:pPr marL="0" indent="0">
              <a:buClr>
                <a:schemeClr val="tx1"/>
              </a:buClr>
              <a:buNone/>
            </a:pPr>
            <a:r>
              <a:rPr lang="en-US" sz="2400" dirty="0"/>
              <a:t>Drew has personally witnessed Cody’s harassment of Logan and, therefore, can sue Cody and the Board for sexual harassment due to a hostile work environment.</a:t>
            </a:r>
          </a:p>
          <a:p>
            <a:pPr marL="0" indent="0">
              <a:buClr>
                <a:schemeClr val="accent5">
                  <a:lumMod val="40000"/>
                  <a:lumOff val="60000"/>
                </a:schemeClr>
              </a:buClr>
              <a:buNone/>
            </a:pPr>
            <a:r>
              <a:rPr lang="en-US" sz="2400" dirty="0"/>
              <a:t> </a:t>
            </a:r>
          </a:p>
          <a:p>
            <a:pPr marL="457200" indent="-457200">
              <a:buClr>
                <a:schemeClr val="accent5">
                  <a:lumMod val="40000"/>
                  <a:lumOff val="60000"/>
                </a:schemeClr>
              </a:buClr>
              <a:buFont typeface="+mj-lt"/>
              <a:buAutoNum type="alphaUcPeriod"/>
            </a:pPr>
            <a:endParaRPr lang="en-US" sz="2400" dirty="0"/>
          </a:p>
        </p:txBody>
      </p:sp>
      <p:sp>
        <p:nvSpPr>
          <p:cNvPr id="3" name="Slide Number Placeholder 2"/>
          <p:cNvSpPr>
            <a:spLocks noGrp="1"/>
          </p:cNvSpPr>
          <p:nvPr>
            <p:ph type="sldNum" sz="quarter" idx="12"/>
          </p:nvPr>
        </p:nvSpPr>
        <p:spPr/>
        <p:txBody>
          <a:bodyPr>
            <a:normAutofit/>
          </a:bodyPr>
          <a:lstStyle/>
          <a:p>
            <a:fld id="{BAB61701-5FEF-4810-B8D0-6821BF5DD4EB}" type="slidenum">
              <a:rPr lang="en-US" smtClean="0"/>
              <a:pPr/>
              <a:t>42</a:t>
            </a:fld>
            <a:endParaRPr lang="en-US" dirty="0"/>
          </a:p>
        </p:txBody>
      </p:sp>
    </p:spTree>
    <p:extLst>
      <p:ext uri="{BB962C8B-B14F-4D97-AF65-F5344CB8AC3E}">
        <p14:creationId xmlns:p14="http://schemas.microsoft.com/office/powerpoint/2010/main" val="34611733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65126"/>
            <a:ext cx="7829550" cy="1325563"/>
          </a:xfrm>
        </p:spPr>
        <p:txBody>
          <a:bodyPr>
            <a:normAutofit/>
          </a:bodyPr>
          <a:lstStyle/>
          <a:p>
            <a:r>
              <a:rPr lang="en-US" sz="4000" b="1" dirty="0">
                <a:solidFill>
                  <a:schemeClr val="accent1">
                    <a:lumMod val="50000"/>
                  </a:schemeClr>
                </a:solidFill>
              </a:rPr>
              <a:t>Exercise F</a:t>
            </a:r>
          </a:p>
        </p:txBody>
      </p:sp>
      <p:sp>
        <p:nvSpPr>
          <p:cNvPr id="4" name="Content Placeholder 3"/>
          <p:cNvSpPr>
            <a:spLocks noGrp="1"/>
          </p:cNvSpPr>
          <p:nvPr>
            <p:ph idx="1"/>
          </p:nvPr>
        </p:nvSpPr>
        <p:spPr>
          <a:xfrm>
            <a:off x="647700" y="1825625"/>
            <a:ext cx="7886700" cy="4351338"/>
          </a:xfrm>
        </p:spPr>
        <p:txBody>
          <a:bodyPr>
            <a:normAutofit/>
          </a:bodyPr>
          <a:lstStyle/>
          <a:p>
            <a:pPr marL="0" indent="0">
              <a:spcAft>
                <a:spcPts val="600"/>
              </a:spcAft>
              <a:buNone/>
            </a:pPr>
            <a:r>
              <a:rPr lang="en-US" sz="2400" dirty="0"/>
              <a:t>Cody and two office technicians, Parker and Rachel, are openly in a sexual relationship. Cody regularly calls them to the office for “special consultations.” Their sexual congress is audible through the door.</a:t>
            </a:r>
          </a:p>
          <a:p>
            <a:pPr marL="0" indent="0">
              <a:spcAft>
                <a:spcPts val="600"/>
              </a:spcAft>
              <a:buNone/>
            </a:pPr>
            <a:r>
              <a:rPr lang="en-US" sz="2400" dirty="0"/>
              <a:t>Cody gives Parker and Rachel preferred shifts, bonuses, and training denied to others. Cody allows Parker and Rachel to use Drew, Logan, and Timothy, another office technician, to do their work and run personal errands for them.</a:t>
            </a:r>
          </a:p>
          <a:p>
            <a:pPr marL="0" indent="0">
              <a:spcAft>
                <a:spcPts val="600"/>
              </a:spcAft>
              <a:buNone/>
            </a:pPr>
            <a:r>
              <a:rPr lang="en-US" sz="2400" dirty="0"/>
              <a:t>Drew, Logan, and Timothy are disgusted but work together to make sure they excel at all assignments. </a:t>
            </a:r>
          </a:p>
        </p:txBody>
      </p:sp>
      <p:sp>
        <p:nvSpPr>
          <p:cNvPr id="3" name="Slide Number Placeholder 2"/>
          <p:cNvSpPr>
            <a:spLocks noGrp="1"/>
          </p:cNvSpPr>
          <p:nvPr>
            <p:ph type="sldNum" sz="quarter" idx="12"/>
          </p:nvPr>
        </p:nvSpPr>
        <p:spPr/>
        <p:txBody>
          <a:bodyPr>
            <a:normAutofit/>
          </a:bodyPr>
          <a:lstStyle/>
          <a:p>
            <a:fld id="{BAB61701-5FEF-4810-B8D0-6821BF5DD4EB}" type="slidenum">
              <a:rPr lang="en-US" smtClean="0"/>
              <a:pPr/>
              <a:t>43</a:t>
            </a:fld>
            <a:endParaRPr lang="en-US" dirty="0"/>
          </a:p>
        </p:txBody>
      </p:sp>
    </p:spTree>
    <p:extLst>
      <p:ext uri="{BB962C8B-B14F-4D97-AF65-F5344CB8AC3E}">
        <p14:creationId xmlns:p14="http://schemas.microsoft.com/office/powerpoint/2010/main" val="167759505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chemeClr val="accent1">
                    <a:lumMod val="50000"/>
                  </a:schemeClr>
                </a:solidFill>
              </a:rPr>
              <a:t>Exercise F Test</a:t>
            </a:r>
          </a:p>
        </p:txBody>
      </p:sp>
      <p:sp>
        <p:nvSpPr>
          <p:cNvPr id="4" name="Content Placeholder 3"/>
          <p:cNvSpPr>
            <a:spLocks noGrp="1"/>
          </p:cNvSpPr>
          <p:nvPr>
            <p:ph idx="1"/>
          </p:nvPr>
        </p:nvSpPr>
        <p:spPr>
          <a:xfrm>
            <a:off x="647700" y="1825625"/>
            <a:ext cx="7353300" cy="4351338"/>
          </a:xfrm>
        </p:spPr>
        <p:txBody>
          <a:bodyPr>
            <a:noAutofit/>
          </a:bodyPr>
          <a:lstStyle/>
          <a:p>
            <a:pPr marL="0" indent="0">
              <a:lnSpc>
                <a:spcPct val="80000"/>
              </a:lnSpc>
              <a:buNone/>
            </a:pPr>
            <a:r>
              <a:rPr lang="en-US" sz="2400" dirty="0"/>
              <a:t>Choose the best answer:</a:t>
            </a:r>
          </a:p>
          <a:p>
            <a:pPr marL="0" indent="0">
              <a:lnSpc>
                <a:spcPct val="80000"/>
              </a:lnSpc>
              <a:buNone/>
            </a:pPr>
            <a:endParaRPr lang="en-US" sz="800" dirty="0"/>
          </a:p>
          <a:p>
            <a:pPr marL="514350" indent="-514350">
              <a:lnSpc>
                <a:spcPct val="80000"/>
              </a:lnSpc>
              <a:buClr>
                <a:schemeClr val="tx1"/>
              </a:buClr>
              <a:buFont typeface="+mj-lt"/>
              <a:buAutoNum type="alphaUcPeriod"/>
            </a:pPr>
            <a:r>
              <a:rPr lang="en-US" sz="2400" dirty="0"/>
              <a:t>Drew and Logan can successfully maintain a sexual harassment/hostile work environment – widespread sexual favoritism claim against Parker and Rachel but not Cody.</a:t>
            </a:r>
          </a:p>
          <a:p>
            <a:pPr marL="514350" indent="-514350">
              <a:lnSpc>
                <a:spcPct val="80000"/>
              </a:lnSpc>
              <a:buClr>
                <a:schemeClr val="tx1"/>
              </a:buClr>
              <a:buFont typeface="+mj-lt"/>
              <a:buAutoNum type="alphaUcPeriod"/>
            </a:pPr>
            <a:r>
              <a:rPr lang="en-US" sz="2400" dirty="0"/>
              <a:t>Timothy, who has never been harassed by Cody, cannot maintain a successful action for sexual harassment/hostile work environment – widespread sexual favoritism.</a:t>
            </a:r>
          </a:p>
          <a:p>
            <a:pPr marL="514350" indent="-514350">
              <a:lnSpc>
                <a:spcPct val="80000"/>
              </a:lnSpc>
              <a:buClr>
                <a:schemeClr val="tx1"/>
              </a:buClr>
              <a:buFont typeface="+mj-lt"/>
              <a:buAutoNum type="alphaUcPeriod"/>
            </a:pPr>
            <a:r>
              <a:rPr lang="en-US" sz="2400" dirty="0"/>
              <a:t>Drew, Logan and Timothy can successfully sue Cody, Parker, Rachel and the Board for sexual harassment/ hostile work environment – widespread sexual favoritism.</a:t>
            </a:r>
          </a:p>
          <a:p>
            <a:pPr marL="514350" indent="-514350">
              <a:lnSpc>
                <a:spcPct val="80000"/>
              </a:lnSpc>
              <a:buFont typeface="+mj-lt"/>
              <a:buAutoNum type="alphaUcPeriod"/>
            </a:pPr>
            <a:endParaRPr lang="en-US" sz="2400" dirty="0"/>
          </a:p>
          <a:p>
            <a:pPr marL="514350" indent="-514350">
              <a:lnSpc>
                <a:spcPct val="80000"/>
              </a:lnSpc>
              <a:buFont typeface="+mj-lt"/>
              <a:buAutoNum type="alphaUcPeriod"/>
            </a:pPr>
            <a:endParaRPr lang="en-US" sz="2400" dirty="0"/>
          </a:p>
        </p:txBody>
      </p:sp>
      <p:sp>
        <p:nvSpPr>
          <p:cNvPr id="3" name="Slide Number Placeholder 2"/>
          <p:cNvSpPr>
            <a:spLocks noGrp="1"/>
          </p:cNvSpPr>
          <p:nvPr>
            <p:ph type="sldNum" sz="quarter" idx="12"/>
          </p:nvPr>
        </p:nvSpPr>
        <p:spPr/>
        <p:txBody>
          <a:bodyPr>
            <a:normAutofit/>
          </a:bodyPr>
          <a:lstStyle/>
          <a:p>
            <a:fld id="{BAB61701-5FEF-4810-B8D0-6821BF5DD4EB}" type="slidenum">
              <a:rPr lang="en-US" smtClean="0"/>
              <a:pPr/>
              <a:t>44</a:t>
            </a:fld>
            <a:endParaRPr lang="en-US" dirty="0"/>
          </a:p>
        </p:txBody>
      </p:sp>
    </p:spTree>
    <p:extLst>
      <p:ext uri="{BB962C8B-B14F-4D97-AF65-F5344CB8AC3E}">
        <p14:creationId xmlns:p14="http://schemas.microsoft.com/office/powerpoint/2010/main" val="212113039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chemeClr val="accent1">
                    <a:lumMod val="50000"/>
                  </a:schemeClr>
                </a:solidFill>
              </a:rPr>
              <a:t>Exercise F: Best Answer</a:t>
            </a:r>
          </a:p>
        </p:txBody>
      </p:sp>
      <p:sp>
        <p:nvSpPr>
          <p:cNvPr id="4" name="Content Placeholder 3"/>
          <p:cNvSpPr>
            <a:spLocks noGrp="1"/>
          </p:cNvSpPr>
          <p:nvPr>
            <p:ph idx="1"/>
          </p:nvPr>
        </p:nvSpPr>
        <p:spPr/>
        <p:txBody>
          <a:bodyPr>
            <a:normAutofit/>
          </a:bodyPr>
          <a:lstStyle/>
          <a:p>
            <a:pPr marL="0" indent="0">
              <a:lnSpc>
                <a:spcPct val="80000"/>
              </a:lnSpc>
              <a:buClr>
                <a:schemeClr val="tx1"/>
              </a:buClr>
              <a:buNone/>
            </a:pPr>
            <a:r>
              <a:rPr lang="en-US" sz="2400" dirty="0"/>
              <a:t>C.</a:t>
            </a:r>
          </a:p>
          <a:p>
            <a:pPr marL="0" indent="0">
              <a:lnSpc>
                <a:spcPct val="80000"/>
              </a:lnSpc>
              <a:buClr>
                <a:schemeClr val="tx1"/>
              </a:buClr>
              <a:buNone/>
            </a:pPr>
            <a:endParaRPr lang="en-US" sz="2400" dirty="0"/>
          </a:p>
          <a:p>
            <a:pPr marL="0" indent="0">
              <a:lnSpc>
                <a:spcPct val="80000"/>
              </a:lnSpc>
              <a:buClr>
                <a:schemeClr val="tx1"/>
              </a:buClr>
              <a:buNone/>
            </a:pPr>
            <a:r>
              <a:rPr lang="en-US" sz="2400" dirty="0"/>
              <a:t>Drew, Logan, and Timothy can successfully sue Cody, Parker, Rachel, and the Board for sexual harassment/ hostile work environment – widespread sexual favoritism.</a:t>
            </a:r>
          </a:p>
          <a:p>
            <a:endParaRPr lang="en-US" sz="2400" dirty="0"/>
          </a:p>
        </p:txBody>
      </p:sp>
      <p:sp>
        <p:nvSpPr>
          <p:cNvPr id="3" name="Slide Number Placeholder 2"/>
          <p:cNvSpPr>
            <a:spLocks noGrp="1"/>
          </p:cNvSpPr>
          <p:nvPr>
            <p:ph type="sldNum" sz="quarter" idx="12"/>
          </p:nvPr>
        </p:nvSpPr>
        <p:spPr/>
        <p:txBody>
          <a:bodyPr>
            <a:normAutofit/>
          </a:bodyPr>
          <a:lstStyle/>
          <a:p>
            <a:fld id="{BAB61701-5FEF-4810-B8D0-6821BF5DD4EB}" type="slidenum">
              <a:rPr lang="en-US" smtClean="0"/>
              <a:pPr/>
              <a:t>45</a:t>
            </a:fld>
            <a:endParaRPr lang="en-US" dirty="0"/>
          </a:p>
        </p:txBody>
      </p:sp>
    </p:spTree>
    <p:extLst>
      <p:ext uri="{BB962C8B-B14F-4D97-AF65-F5344CB8AC3E}">
        <p14:creationId xmlns:p14="http://schemas.microsoft.com/office/powerpoint/2010/main" val="413471592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normAutofit/>
          </a:bodyPr>
          <a:lstStyle/>
          <a:p>
            <a:fld id="{BAB61701-5FEF-4810-B8D0-6821BF5DD4EB}" type="slidenum">
              <a:rPr lang="en-US" smtClean="0"/>
              <a:pPr/>
              <a:t>46</a:t>
            </a:fld>
            <a:endParaRPr lang="en-US" dirty="0"/>
          </a:p>
        </p:txBody>
      </p:sp>
      <p:sp>
        <p:nvSpPr>
          <p:cNvPr id="7" name="Title 4">
            <a:extLst>
              <a:ext uri="{FF2B5EF4-FFF2-40B4-BE49-F238E27FC236}">
                <a16:creationId xmlns:a16="http://schemas.microsoft.com/office/drawing/2014/main" id="{2D9A80B9-C533-481C-B8C3-412D82D0386A}"/>
              </a:ext>
            </a:extLst>
          </p:cNvPr>
          <p:cNvSpPr txBox="1">
            <a:spLocks/>
          </p:cNvSpPr>
          <p:nvPr/>
        </p:nvSpPr>
        <p:spPr>
          <a:xfrm>
            <a:off x="609601" y="3886200"/>
            <a:ext cx="8534399" cy="1708172"/>
          </a:xfrm>
          <a:prstGeom prst="rect">
            <a:avLst/>
          </a:prstGeom>
        </p:spPr>
        <p:txBody>
          <a:bodyPr vert="horz" lIns="91440" tIns="45720" rIns="91440" bIns="45720" rtlCol="0" anchor="b">
            <a:noAutofit/>
          </a:bodyPr>
          <a:lstStyle>
            <a:lvl1pPr algn="l" defTabSz="685800" rtl="0" eaLnBrk="1" latinLnBrk="0" hangingPunct="1">
              <a:lnSpc>
                <a:spcPct val="90000"/>
              </a:lnSpc>
              <a:spcBef>
                <a:spcPct val="0"/>
              </a:spcBef>
              <a:buNone/>
              <a:defRPr sz="4500" kern="1200">
                <a:solidFill>
                  <a:schemeClr val="tx1"/>
                </a:solidFill>
                <a:latin typeface="+mj-lt"/>
                <a:ea typeface="+mj-ea"/>
                <a:cs typeface="+mj-cs"/>
              </a:defRPr>
            </a:lvl1pPr>
          </a:lstStyle>
          <a:p>
            <a:r>
              <a:rPr lang="en-US" sz="4000" b="1" dirty="0">
                <a:solidFill>
                  <a:schemeClr val="accent1">
                    <a:lumMod val="50000"/>
                  </a:schemeClr>
                </a:solidFill>
              </a:rPr>
              <a:t>KEY CONCEPTS</a:t>
            </a:r>
          </a:p>
        </p:txBody>
      </p:sp>
      <p:cxnSp>
        <p:nvCxnSpPr>
          <p:cNvPr id="8" name="Straight Connector 7">
            <a:extLst>
              <a:ext uri="{FF2B5EF4-FFF2-40B4-BE49-F238E27FC236}">
                <a16:creationId xmlns:a16="http://schemas.microsoft.com/office/drawing/2014/main" id="{8B4C9C4B-341C-4AD6-A8B5-C1FFB212A724}"/>
              </a:ext>
            </a:extLst>
          </p:cNvPr>
          <p:cNvCxnSpPr/>
          <p:nvPr/>
        </p:nvCxnSpPr>
        <p:spPr>
          <a:xfrm>
            <a:off x="717100" y="5715000"/>
            <a:ext cx="6858000" cy="0"/>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6501070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chemeClr val="accent1">
                    <a:lumMod val="50000"/>
                  </a:schemeClr>
                </a:solidFill>
              </a:rPr>
              <a:t>True or False Quiz #4</a:t>
            </a:r>
            <a:endParaRPr lang="en-US" sz="4000" dirty="0">
              <a:solidFill>
                <a:schemeClr val="accent1">
                  <a:lumMod val="50000"/>
                </a:schemeClr>
              </a:solidFill>
            </a:endParaRPr>
          </a:p>
        </p:txBody>
      </p:sp>
      <p:sp>
        <p:nvSpPr>
          <p:cNvPr id="3" name="Content Placeholder 2"/>
          <p:cNvSpPr>
            <a:spLocks noGrp="1"/>
          </p:cNvSpPr>
          <p:nvPr>
            <p:ph idx="1"/>
          </p:nvPr>
        </p:nvSpPr>
        <p:spPr/>
        <p:txBody>
          <a:bodyPr>
            <a:normAutofit/>
          </a:bodyPr>
          <a:lstStyle/>
          <a:p>
            <a:pPr marL="457200" indent="-457200">
              <a:buFont typeface="+mj-lt"/>
              <a:buAutoNum type="arabicPeriod"/>
            </a:pPr>
            <a:r>
              <a:rPr lang="en-US" sz="2400" dirty="0"/>
              <a:t>Sexual desire is a key element to any claim for sexual harassment.  True/False.</a:t>
            </a:r>
          </a:p>
          <a:p>
            <a:pPr marL="457200" indent="-457200">
              <a:buFont typeface="+mj-lt"/>
              <a:buAutoNum type="arabicPeriod"/>
            </a:pPr>
            <a:r>
              <a:rPr lang="en-US" sz="2400" dirty="0"/>
              <a:t>An employee can file a claim for sexual harassment even if the supervisor took no adverse employment action (e.g., termination, failure to hire, demotion), against the employee. True/False.</a:t>
            </a:r>
          </a:p>
          <a:p>
            <a:pPr marL="457200" indent="-457200">
              <a:buFont typeface="+mj-lt"/>
              <a:buAutoNum type="arabicPeriod"/>
            </a:pPr>
            <a:endParaRPr lang="en-US" sz="2400" dirty="0"/>
          </a:p>
        </p:txBody>
      </p:sp>
      <p:sp>
        <p:nvSpPr>
          <p:cNvPr id="4" name="Slide Number Placeholder 3"/>
          <p:cNvSpPr>
            <a:spLocks noGrp="1"/>
          </p:cNvSpPr>
          <p:nvPr>
            <p:ph type="sldNum" sz="quarter" idx="12"/>
          </p:nvPr>
        </p:nvSpPr>
        <p:spPr/>
        <p:txBody>
          <a:bodyPr/>
          <a:lstStyle/>
          <a:p>
            <a:fld id="{BAB61701-5FEF-4810-B8D0-6821BF5DD4EB}" type="slidenum">
              <a:rPr lang="en-US" smtClean="0">
                <a:gradFill flip="none" rotWithShape="1">
                  <a:gsLst>
                    <a:gs pos="28000">
                      <a:prstClr val="white">
                        <a:lumMod val="93000"/>
                      </a:prstClr>
                    </a:gs>
                    <a:gs pos="0">
                      <a:prstClr val="black">
                        <a:lumMod val="38000"/>
                        <a:lumOff val="62000"/>
                      </a:prstClr>
                    </a:gs>
                    <a:gs pos="100000">
                      <a:srgbClr val="8ED5C1">
                        <a:lumMod val="0"/>
                        <a:lumOff val="100000"/>
                      </a:srgbClr>
                    </a:gs>
                  </a:gsLst>
                  <a:lin ang="5400000" scaled="1"/>
                  <a:tileRect/>
                </a:gradFill>
              </a:rPr>
              <a:pPr/>
              <a:t>47</a:t>
            </a:fld>
            <a:endParaRPr lang="en-US" dirty="0">
              <a:gradFill flip="none" rotWithShape="1">
                <a:gsLst>
                  <a:gs pos="28000">
                    <a:prstClr val="white">
                      <a:lumMod val="93000"/>
                    </a:prstClr>
                  </a:gs>
                  <a:gs pos="0">
                    <a:prstClr val="black">
                      <a:lumMod val="38000"/>
                      <a:lumOff val="62000"/>
                    </a:prstClr>
                  </a:gs>
                  <a:gs pos="100000">
                    <a:srgbClr val="8ED5C1">
                      <a:lumMod val="0"/>
                      <a:lumOff val="100000"/>
                    </a:srgbClr>
                  </a:gs>
                </a:gsLst>
                <a:lin ang="5400000" scaled="1"/>
                <a:tileRect/>
              </a:gradFill>
            </a:endParaRPr>
          </a:p>
        </p:txBody>
      </p:sp>
    </p:spTree>
    <p:extLst>
      <p:ext uri="{BB962C8B-B14F-4D97-AF65-F5344CB8AC3E}">
        <p14:creationId xmlns:p14="http://schemas.microsoft.com/office/powerpoint/2010/main" val="424070999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chemeClr val="accent1">
                    <a:lumMod val="50000"/>
                  </a:schemeClr>
                </a:solidFill>
              </a:rPr>
              <a:t>Answer to True or False Quiz #4</a:t>
            </a:r>
            <a:endParaRPr lang="en-US" sz="4000" dirty="0">
              <a:solidFill>
                <a:schemeClr val="accent1">
                  <a:lumMod val="50000"/>
                </a:schemeClr>
              </a:solidFill>
            </a:endParaRPr>
          </a:p>
        </p:txBody>
      </p:sp>
      <p:sp>
        <p:nvSpPr>
          <p:cNvPr id="3" name="Content Placeholder 2"/>
          <p:cNvSpPr>
            <a:spLocks noGrp="1"/>
          </p:cNvSpPr>
          <p:nvPr>
            <p:ph idx="1"/>
          </p:nvPr>
        </p:nvSpPr>
        <p:spPr>
          <a:xfrm>
            <a:off x="628650" y="1825625"/>
            <a:ext cx="7448550" cy="4351338"/>
          </a:xfrm>
        </p:spPr>
        <p:txBody>
          <a:bodyPr>
            <a:normAutofit/>
          </a:bodyPr>
          <a:lstStyle/>
          <a:p>
            <a:pPr marL="457200" indent="-457200">
              <a:buFont typeface="+mj-lt"/>
              <a:buAutoNum type="arabicPeriod"/>
            </a:pPr>
            <a:r>
              <a:rPr lang="en-US" sz="2400" dirty="0"/>
              <a:t>Sexual desire is a key element to any claim for sexual harassment. </a:t>
            </a:r>
            <a:r>
              <a:rPr lang="en-US" sz="2400" dirty="0">
                <a:solidFill>
                  <a:schemeClr val="accent1">
                    <a:lumMod val="50000"/>
                  </a:schemeClr>
                </a:solidFill>
              </a:rPr>
              <a:t>FALSE</a:t>
            </a:r>
          </a:p>
          <a:p>
            <a:pPr marL="457200" indent="-457200">
              <a:buFont typeface="+mj-lt"/>
              <a:buAutoNum type="arabicPeriod"/>
            </a:pPr>
            <a:r>
              <a:rPr lang="en-US" sz="2400" dirty="0"/>
              <a:t>An employee can file a claim for sexual harassment even if the supervisor took no adverse employment action (e.g., termination, failure to hire, demotion), against the employee. </a:t>
            </a:r>
            <a:r>
              <a:rPr lang="en-US" sz="2400" dirty="0">
                <a:solidFill>
                  <a:schemeClr val="accent1">
                    <a:lumMod val="50000"/>
                  </a:schemeClr>
                </a:solidFill>
              </a:rPr>
              <a:t>TRUE</a:t>
            </a:r>
          </a:p>
          <a:p>
            <a:pPr marL="0" indent="0">
              <a:buNone/>
            </a:pPr>
            <a:endParaRPr lang="en-US" sz="2400" dirty="0"/>
          </a:p>
        </p:txBody>
      </p:sp>
      <p:sp>
        <p:nvSpPr>
          <p:cNvPr id="4" name="Slide Number Placeholder 3"/>
          <p:cNvSpPr>
            <a:spLocks noGrp="1"/>
          </p:cNvSpPr>
          <p:nvPr>
            <p:ph type="sldNum" sz="quarter" idx="12"/>
          </p:nvPr>
        </p:nvSpPr>
        <p:spPr/>
        <p:txBody>
          <a:bodyPr/>
          <a:lstStyle/>
          <a:p>
            <a:fld id="{BAB61701-5FEF-4810-B8D0-6821BF5DD4EB}" type="slidenum">
              <a:rPr lang="en-US" smtClean="0">
                <a:gradFill flip="none" rotWithShape="1">
                  <a:gsLst>
                    <a:gs pos="28000">
                      <a:prstClr val="white">
                        <a:lumMod val="93000"/>
                      </a:prstClr>
                    </a:gs>
                    <a:gs pos="0">
                      <a:prstClr val="black">
                        <a:lumMod val="38000"/>
                        <a:lumOff val="62000"/>
                      </a:prstClr>
                    </a:gs>
                    <a:gs pos="100000">
                      <a:srgbClr val="8ED5C1">
                        <a:lumMod val="0"/>
                        <a:lumOff val="100000"/>
                      </a:srgbClr>
                    </a:gs>
                  </a:gsLst>
                  <a:lin ang="5400000" scaled="1"/>
                  <a:tileRect/>
                </a:gradFill>
              </a:rPr>
              <a:pPr/>
              <a:t>48</a:t>
            </a:fld>
            <a:endParaRPr lang="en-US" dirty="0">
              <a:gradFill flip="none" rotWithShape="1">
                <a:gsLst>
                  <a:gs pos="28000">
                    <a:prstClr val="white">
                      <a:lumMod val="93000"/>
                    </a:prstClr>
                  </a:gs>
                  <a:gs pos="0">
                    <a:prstClr val="black">
                      <a:lumMod val="38000"/>
                      <a:lumOff val="62000"/>
                    </a:prstClr>
                  </a:gs>
                  <a:gs pos="100000">
                    <a:srgbClr val="8ED5C1">
                      <a:lumMod val="0"/>
                      <a:lumOff val="100000"/>
                    </a:srgbClr>
                  </a:gs>
                </a:gsLst>
                <a:lin ang="5400000" scaled="1"/>
                <a:tileRect/>
              </a:gradFill>
            </a:endParaRPr>
          </a:p>
        </p:txBody>
      </p:sp>
    </p:spTree>
    <p:extLst>
      <p:ext uri="{BB962C8B-B14F-4D97-AF65-F5344CB8AC3E}">
        <p14:creationId xmlns:p14="http://schemas.microsoft.com/office/powerpoint/2010/main" val="352892051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884237"/>
            <a:ext cx="7886700" cy="1325563"/>
          </a:xfrm>
        </p:spPr>
        <p:txBody>
          <a:bodyPr>
            <a:normAutofit/>
          </a:bodyPr>
          <a:lstStyle/>
          <a:p>
            <a:r>
              <a:rPr lang="en-US" sz="4000" b="1" dirty="0">
                <a:solidFill>
                  <a:schemeClr val="accent1">
                    <a:lumMod val="50000"/>
                  </a:schemeClr>
                </a:solidFill>
              </a:rPr>
              <a:t>Sexual Harassment Can Occur Between Individuals of the Same Sex</a:t>
            </a:r>
          </a:p>
        </p:txBody>
      </p:sp>
      <p:sp>
        <p:nvSpPr>
          <p:cNvPr id="3" name="Content Placeholder 2"/>
          <p:cNvSpPr>
            <a:spLocks noGrp="1"/>
          </p:cNvSpPr>
          <p:nvPr>
            <p:ph idx="1"/>
          </p:nvPr>
        </p:nvSpPr>
        <p:spPr>
          <a:xfrm>
            <a:off x="685800" y="2514599"/>
            <a:ext cx="7010400" cy="3662363"/>
          </a:xfrm>
        </p:spPr>
        <p:txBody>
          <a:bodyPr>
            <a:normAutofit/>
          </a:bodyPr>
          <a:lstStyle/>
          <a:p>
            <a:pPr marL="0" indent="0">
              <a:buNone/>
            </a:pPr>
            <a:r>
              <a:rPr lang="en-US" sz="2400" dirty="0"/>
              <a:t>It has been settled law for some time that “same sex” sexual harassment is actionable under the FEHA.</a:t>
            </a:r>
          </a:p>
        </p:txBody>
      </p:sp>
      <p:sp>
        <p:nvSpPr>
          <p:cNvPr id="4" name="Slide Number Placeholder 3"/>
          <p:cNvSpPr>
            <a:spLocks noGrp="1"/>
          </p:cNvSpPr>
          <p:nvPr>
            <p:ph type="sldNum" sz="quarter" idx="12"/>
          </p:nvPr>
        </p:nvSpPr>
        <p:spPr/>
        <p:txBody>
          <a:bodyPr>
            <a:normAutofit/>
          </a:bodyPr>
          <a:lstStyle/>
          <a:p>
            <a:fld id="{BAB61701-5FEF-4810-B8D0-6821BF5DD4EB}" type="slidenum">
              <a:rPr lang="en-US" smtClean="0"/>
              <a:pPr/>
              <a:t>49</a:t>
            </a:fld>
            <a:endParaRPr lang="en-US" dirty="0"/>
          </a:p>
        </p:txBody>
      </p:sp>
    </p:spTree>
    <p:extLst>
      <p:ext uri="{BB962C8B-B14F-4D97-AF65-F5344CB8AC3E}">
        <p14:creationId xmlns:p14="http://schemas.microsoft.com/office/powerpoint/2010/main" val="14793497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chemeClr val="accent1">
                    <a:lumMod val="50000"/>
                  </a:schemeClr>
                </a:solidFill>
              </a:rPr>
              <a:t>Answer to True or False Quiz #1</a:t>
            </a:r>
            <a:endParaRPr lang="en-US" sz="4000" dirty="0">
              <a:solidFill>
                <a:schemeClr val="accent1">
                  <a:lumMod val="50000"/>
                </a:schemeClr>
              </a:solidFill>
            </a:endParaRPr>
          </a:p>
        </p:txBody>
      </p:sp>
      <p:sp>
        <p:nvSpPr>
          <p:cNvPr id="3" name="Content Placeholder 2"/>
          <p:cNvSpPr>
            <a:spLocks noGrp="1"/>
          </p:cNvSpPr>
          <p:nvPr>
            <p:ph idx="1"/>
          </p:nvPr>
        </p:nvSpPr>
        <p:spPr/>
        <p:txBody>
          <a:bodyPr>
            <a:normAutofit/>
          </a:bodyPr>
          <a:lstStyle/>
          <a:p>
            <a:pPr marL="742950" indent="-742950">
              <a:buFont typeface="+mj-lt"/>
              <a:buAutoNum type="arabicPeriod"/>
            </a:pPr>
            <a:r>
              <a:rPr lang="en-US" sz="2400" dirty="0"/>
              <a:t>Individuals  can be personally liable for sexual harassment. </a:t>
            </a:r>
            <a:r>
              <a:rPr lang="en-US" sz="2400" dirty="0">
                <a:solidFill>
                  <a:schemeClr val="accent1">
                    <a:lumMod val="50000"/>
                  </a:schemeClr>
                </a:solidFill>
              </a:rPr>
              <a:t>TRUE</a:t>
            </a:r>
            <a:r>
              <a:rPr lang="en-US" sz="2400" dirty="0"/>
              <a:t>	</a:t>
            </a:r>
          </a:p>
          <a:p>
            <a:pPr marL="742950" indent="-742950">
              <a:buFont typeface="+mj-lt"/>
              <a:buAutoNum type="arabicPeriod"/>
            </a:pPr>
            <a:r>
              <a:rPr lang="en-US" sz="2400" dirty="0"/>
              <a:t>Volunteers and unpaid Interns are not protected against sexual harassment. </a:t>
            </a:r>
            <a:r>
              <a:rPr lang="en-US" sz="2400" dirty="0">
                <a:solidFill>
                  <a:schemeClr val="accent1">
                    <a:lumMod val="50000"/>
                  </a:schemeClr>
                </a:solidFill>
              </a:rPr>
              <a:t>FALSE</a:t>
            </a:r>
          </a:p>
          <a:p>
            <a:endParaRPr lang="en-US" sz="2400" dirty="0"/>
          </a:p>
        </p:txBody>
      </p:sp>
      <p:sp>
        <p:nvSpPr>
          <p:cNvPr id="4" name="Slide Number Placeholder 3"/>
          <p:cNvSpPr>
            <a:spLocks noGrp="1"/>
          </p:cNvSpPr>
          <p:nvPr>
            <p:ph type="sldNum" sz="quarter" idx="12"/>
          </p:nvPr>
        </p:nvSpPr>
        <p:spPr/>
        <p:txBody>
          <a:bodyPr/>
          <a:lstStyle/>
          <a:p>
            <a:fld id="{BAB61701-5FEF-4810-B8D0-6821BF5DD4EB}" type="slidenum">
              <a:rPr lang="en-US" smtClean="0"/>
              <a:pPr/>
              <a:t>5</a:t>
            </a:fld>
            <a:endParaRPr lang="en-US" dirty="0"/>
          </a:p>
        </p:txBody>
      </p:sp>
    </p:spTree>
    <p:extLst>
      <p:ext uri="{BB962C8B-B14F-4D97-AF65-F5344CB8AC3E}">
        <p14:creationId xmlns:p14="http://schemas.microsoft.com/office/powerpoint/2010/main" val="43160979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457200"/>
            <a:ext cx="7886700" cy="1325563"/>
          </a:xfrm>
        </p:spPr>
        <p:txBody>
          <a:bodyPr>
            <a:normAutofit/>
          </a:bodyPr>
          <a:lstStyle/>
          <a:p>
            <a:r>
              <a:rPr lang="en-US" sz="4000" b="1" dirty="0">
                <a:solidFill>
                  <a:schemeClr val="accent1">
                    <a:lumMod val="50000"/>
                  </a:schemeClr>
                </a:solidFill>
              </a:rPr>
              <a:t>Sexual Desire is NOT Required</a:t>
            </a:r>
          </a:p>
        </p:txBody>
      </p:sp>
      <p:sp>
        <p:nvSpPr>
          <p:cNvPr id="5" name="Content Placeholder 4"/>
          <p:cNvSpPr>
            <a:spLocks noGrp="1"/>
          </p:cNvSpPr>
          <p:nvPr>
            <p:ph idx="1"/>
          </p:nvPr>
        </p:nvSpPr>
        <p:spPr>
          <a:xfrm>
            <a:off x="628650" y="1917699"/>
            <a:ext cx="7448550" cy="4351338"/>
          </a:xfrm>
        </p:spPr>
        <p:txBody>
          <a:bodyPr>
            <a:normAutofit/>
          </a:bodyPr>
          <a:lstStyle/>
          <a:p>
            <a:pPr marL="0" lvl="1" indent="0">
              <a:buNone/>
            </a:pPr>
            <a:r>
              <a:rPr lang="en-US" sz="2400" dirty="0"/>
              <a:t>Recent legislation clarified existing law by expressly stating that “Sexually harassing conduct need not be motivated by sexual desire.” The legislation, SB 292 (Corbett) was passed to repudiate the contrary decision in </a:t>
            </a:r>
            <a:r>
              <a:rPr lang="en-US" sz="2400" i="1" dirty="0"/>
              <a:t>Kelley v. Conco Companies </a:t>
            </a:r>
            <a:r>
              <a:rPr lang="en-US" sz="2400" dirty="0"/>
              <a:t>(2011) 196 Cal.App.4th 191.</a:t>
            </a:r>
          </a:p>
        </p:txBody>
      </p:sp>
      <p:sp>
        <p:nvSpPr>
          <p:cNvPr id="3" name="Slide Number Placeholder 2"/>
          <p:cNvSpPr>
            <a:spLocks noGrp="1"/>
          </p:cNvSpPr>
          <p:nvPr>
            <p:ph type="sldNum" sz="quarter" idx="12"/>
          </p:nvPr>
        </p:nvSpPr>
        <p:spPr/>
        <p:txBody>
          <a:bodyPr>
            <a:normAutofit/>
          </a:bodyPr>
          <a:lstStyle/>
          <a:p>
            <a:fld id="{BAB61701-5FEF-4810-B8D0-6821BF5DD4EB}" type="slidenum">
              <a:rPr lang="en-US" smtClean="0"/>
              <a:pPr/>
              <a:t>50</a:t>
            </a:fld>
            <a:endParaRPr lang="en-US" dirty="0"/>
          </a:p>
        </p:txBody>
      </p:sp>
    </p:spTree>
    <p:extLst>
      <p:ext uri="{BB962C8B-B14F-4D97-AF65-F5344CB8AC3E}">
        <p14:creationId xmlns:p14="http://schemas.microsoft.com/office/powerpoint/2010/main" val="90639015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517526"/>
            <a:ext cx="6610350" cy="1325563"/>
          </a:xfrm>
        </p:spPr>
        <p:txBody>
          <a:bodyPr>
            <a:normAutofit/>
          </a:bodyPr>
          <a:lstStyle/>
          <a:p>
            <a:r>
              <a:rPr lang="en-US" sz="4000" b="1" dirty="0">
                <a:solidFill>
                  <a:schemeClr val="accent1">
                    <a:lumMod val="50000"/>
                  </a:schemeClr>
                </a:solidFill>
              </a:rPr>
              <a:t>Adverse Employment Action NOT Required</a:t>
            </a:r>
          </a:p>
        </p:txBody>
      </p:sp>
      <p:sp>
        <p:nvSpPr>
          <p:cNvPr id="3" name="Content Placeholder 2"/>
          <p:cNvSpPr>
            <a:spLocks noGrp="1"/>
          </p:cNvSpPr>
          <p:nvPr>
            <p:ph idx="1"/>
          </p:nvPr>
        </p:nvSpPr>
        <p:spPr>
          <a:xfrm>
            <a:off x="628650" y="2201862"/>
            <a:ext cx="7886700" cy="4351338"/>
          </a:xfrm>
        </p:spPr>
        <p:txBody>
          <a:bodyPr>
            <a:noAutofit/>
          </a:bodyPr>
          <a:lstStyle/>
          <a:p>
            <a:pPr lvl="1" indent="-401638">
              <a:spcBef>
                <a:spcPts val="750"/>
              </a:spcBef>
            </a:pPr>
            <a:r>
              <a:rPr lang="en-US" sz="2400" dirty="0"/>
              <a:t>The complainant does not have to have a tangible economic loss or other adverse employment action.</a:t>
            </a:r>
          </a:p>
          <a:p>
            <a:pPr lvl="1" indent="-401638">
              <a:spcBef>
                <a:spcPts val="750"/>
              </a:spcBef>
            </a:pPr>
            <a:r>
              <a:rPr lang="en-US" sz="2400" dirty="0"/>
              <a:t>The crux of a harassment claim is the assault on the complainant’s personal sense of dignity and well-being.</a:t>
            </a:r>
          </a:p>
        </p:txBody>
      </p:sp>
      <p:sp>
        <p:nvSpPr>
          <p:cNvPr id="4" name="Slide Number Placeholder 3"/>
          <p:cNvSpPr>
            <a:spLocks noGrp="1"/>
          </p:cNvSpPr>
          <p:nvPr>
            <p:ph type="sldNum" sz="quarter" idx="12"/>
          </p:nvPr>
        </p:nvSpPr>
        <p:spPr/>
        <p:txBody>
          <a:bodyPr>
            <a:normAutofit/>
          </a:bodyPr>
          <a:lstStyle/>
          <a:p>
            <a:fld id="{BAB61701-5FEF-4810-B8D0-6821BF5DD4EB}" type="slidenum">
              <a:rPr lang="en-US" smtClean="0"/>
              <a:pPr/>
              <a:t>51</a:t>
            </a:fld>
            <a:endParaRPr lang="en-US" dirty="0"/>
          </a:p>
        </p:txBody>
      </p:sp>
    </p:spTree>
    <p:extLst>
      <p:ext uri="{BB962C8B-B14F-4D97-AF65-F5344CB8AC3E}">
        <p14:creationId xmlns:p14="http://schemas.microsoft.com/office/powerpoint/2010/main" val="287339296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normAutofit/>
          </a:bodyPr>
          <a:lstStyle/>
          <a:p>
            <a:fld id="{BAB61701-5FEF-4810-B8D0-6821BF5DD4EB}" type="slidenum">
              <a:rPr lang="en-US" smtClean="0"/>
              <a:pPr/>
              <a:t>52</a:t>
            </a:fld>
            <a:endParaRPr lang="en-US" dirty="0"/>
          </a:p>
        </p:txBody>
      </p:sp>
      <p:pic>
        <p:nvPicPr>
          <p:cNvPr id="2" name="Picture 1"/>
          <p:cNvPicPr>
            <a:picLocks noChangeAspect="1"/>
          </p:cNvPicPr>
          <p:nvPr/>
        </p:nvPicPr>
        <p:blipFill>
          <a:blip r:embed="rId3" cstate="print"/>
          <a:stretch>
            <a:fillRect/>
          </a:stretch>
        </p:blipFill>
        <p:spPr>
          <a:xfrm>
            <a:off x="0" y="0"/>
            <a:ext cx="6876884" cy="30483"/>
          </a:xfrm>
          <a:prstGeom prst="rect">
            <a:avLst/>
          </a:prstGeom>
        </p:spPr>
      </p:pic>
      <p:sp>
        <p:nvSpPr>
          <p:cNvPr id="7" name="Title 4">
            <a:extLst>
              <a:ext uri="{FF2B5EF4-FFF2-40B4-BE49-F238E27FC236}">
                <a16:creationId xmlns:a16="http://schemas.microsoft.com/office/drawing/2014/main" id="{6FA70D5F-8EF5-4920-B60A-0FE7B97A29A2}"/>
              </a:ext>
            </a:extLst>
          </p:cNvPr>
          <p:cNvSpPr txBox="1">
            <a:spLocks/>
          </p:cNvSpPr>
          <p:nvPr/>
        </p:nvSpPr>
        <p:spPr>
          <a:xfrm>
            <a:off x="609601" y="3886200"/>
            <a:ext cx="8534399" cy="1708172"/>
          </a:xfrm>
          <a:prstGeom prst="rect">
            <a:avLst/>
          </a:prstGeom>
        </p:spPr>
        <p:txBody>
          <a:bodyPr vert="horz" lIns="91440" tIns="45720" rIns="91440" bIns="45720" rtlCol="0" anchor="b">
            <a:noAutofit/>
          </a:bodyPr>
          <a:lstStyle>
            <a:lvl1pPr algn="l" defTabSz="685800" rtl="0" eaLnBrk="1" latinLnBrk="0" hangingPunct="1">
              <a:lnSpc>
                <a:spcPct val="90000"/>
              </a:lnSpc>
              <a:spcBef>
                <a:spcPct val="0"/>
              </a:spcBef>
              <a:buNone/>
              <a:defRPr sz="4500" kern="1200">
                <a:solidFill>
                  <a:schemeClr val="tx1"/>
                </a:solidFill>
                <a:latin typeface="+mj-lt"/>
                <a:ea typeface="+mj-ea"/>
                <a:cs typeface="+mj-cs"/>
              </a:defRPr>
            </a:lvl1pPr>
          </a:lstStyle>
          <a:p>
            <a:r>
              <a:rPr lang="en-US" sz="4000" b="1" dirty="0">
                <a:solidFill>
                  <a:schemeClr val="accent1">
                    <a:lumMod val="50000"/>
                  </a:schemeClr>
                </a:solidFill>
              </a:rPr>
              <a:t>DENIALS AND DEFENSES</a:t>
            </a:r>
          </a:p>
        </p:txBody>
      </p:sp>
      <p:cxnSp>
        <p:nvCxnSpPr>
          <p:cNvPr id="8" name="Straight Connector 7">
            <a:extLst>
              <a:ext uri="{FF2B5EF4-FFF2-40B4-BE49-F238E27FC236}">
                <a16:creationId xmlns:a16="http://schemas.microsoft.com/office/drawing/2014/main" id="{C6F524B8-0E02-4873-BA3F-5559E66218D8}"/>
              </a:ext>
            </a:extLst>
          </p:cNvPr>
          <p:cNvCxnSpPr/>
          <p:nvPr/>
        </p:nvCxnSpPr>
        <p:spPr>
          <a:xfrm>
            <a:off x="717100" y="5715000"/>
            <a:ext cx="6858000" cy="0"/>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1582391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chemeClr val="accent1">
                    <a:lumMod val="50000"/>
                  </a:schemeClr>
                </a:solidFill>
              </a:rPr>
              <a:t>True or False Quiz #5</a:t>
            </a:r>
            <a:endParaRPr lang="en-US" sz="4000" dirty="0">
              <a:solidFill>
                <a:schemeClr val="accent1">
                  <a:lumMod val="50000"/>
                </a:schemeClr>
              </a:solidFill>
            </a:endParaRPr>
          </a:p>
        </p:txBody>
      </p:sp>
      <p:sp>
        <p:nvSpPr>
          <p:cNvPr id="3" name="Content Placeholder 2"/>
          <p:cNvSpPr>
            <a:spLocks noGrp="1"/>
          </p:cNvSpPr>
          <p:nvPr>
            <p:ph idx="1"/>
          </p:nvPr>
        </p:nvSpPr>
        <p:spPr>
          <a:xfrm>
            <a:off x="628650" y="1825625"/>
            <a:ext cx="7372350" cy="4351338"/>
          </a:xfrm>
        </p:spPr>
        <p:txBody>
          <a:bodyPr>
            <a:normAutofit/>
          </a:bodyPr>
          <a:lstStyle/>
          <a:p>
            <a:pPr marL="0" indent="0">
              <a:buNone/>
            </a:pPr>
            <a:r>
              <a:rPr lang="en-US" sz="2400" dirty="0"/>
              <a:t>In California, if the employee does not take advantage of the established internal complaint process, the employer has a complete defense to an action for sexual harassment. True/False</a:t>
            </a:r>
          </a:p>
          <a:p>
            <a:pPr marL="457200" indent="-457200">
              <a:buFont typeface="+mj-lt"/>
              <a:buAutoNum type="arabicPeriod"/>
            </a:pPr>
            <a:endParaRPr lang="en-US" sz="2400" dirty="0"/>
          </a:p>
        </p:txBody>
      </p:sp>
      <p:sp>
        <p:nvSpPr>
          <p:cNvPr id="4" name="Slide Number Placeholder 3"/>
          <p:cNvSpPr>
            <a:spLocks noGrp="1"/>
          </p:cNvSpPr>
          <p:nvPr>
            <p:ph type="sldNum" sz="quarter" idx="12"/>
          </p:nvPr>
        </p:nvSpPr>
        <p:spPr/>
        <p:txBody>
          <a:bodyPr/>
          <a:lstStyle/>
          <a:p>
            <a:fld id="{BAB61701-5FEF-4810-B8D0-6821BF5DD4EB}" type="slidenum">
              <a:rPr lang="en-US" smtClean="0">
                <a:gradFill flip="none" rotWithShape="1">
                  <a:gsLst>
                    <a:gs pos="28000">
                      <a:prstClr val="white">
                        <a:lumMod val="93000"/>
                      </a:prstClr>
                    </a:gs>
                    <a:gs pos="0">
                      <a:prstClr val="black">
                        <a:lumMod val="38000"/>
                        <a:lumOff val="62000"/>
                      </a:prstClr>
                    </a:gs>
                    <a:gs pos="100000">
                      <a:srgbClr val="8ED5C1">
                        <a:lumMod val="0"/>
                        <a:lumOff val="100000"/>
                      </a:srgbClr>
                    </a:gs>
                  </a:gsLst>
                  <a:lin ang="5400000" scaled="1"/>
                  <a:tileRect/>
                </a:gradFill>
              </a:rPr>
              <a:pPr/>
              <a:t>53</a:t>
            </a:fld>
            <a:endParaRPr lang="en-US" dirty="0">
              <a:gradFill flip="none" rotWithShape="1">
                <a:gsLst>
                  <a:gs pos="28000">
                    <a:prstClr val="white">
                      <a:lumMod val="93000"/>
                    </a:prstClr>
                  </a:gs>
                  <a:gs pos="0">
                    <a:prstClr val="black">
                      <a:lumMod val="38000"/>
                      <a:lumOff val="62000"/>
                    </a:prstClr>
                  </a:gs>
                  <a:gs pos="100000">
                    <a:srgbClr val="8ED5C1">
                      <a:lumMod val="0"/>
                      <a:lumOff val="100000"/>
                    </a:srgbClr>
                  </a:gs>
                </a:gsLst>
                <a:lin ang="5400000" scaled="1"/>
                <a:tileRect/>
              </a:gradFill>
            </a:endParaRPr>
          </a:p>
        </p:txBody>
      </p:sp>
    </p:spTree>
    <p:extLst>
      <p:ext uri="{BB962C8B-B14F-4D97-AF65-F5344CB8AC3E}">
        <p14:creationId xmlns:p14="http://schemas.microsoft.com/office/powerpoint/2010/main" val="211465432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chemeClr val="accent1">
                    <a:lumMod val="50000"/>
                  </a:schemeClr>
                </a:solidFill>
              </a:rPr>
              <a:t>Answer to True or False Quiz #5</a:t>
            </a:r>
            <a:endParaRPr lang="en-US" sz="4000" dirty="0">
              <a:solidFill>
                <a:schemeClr val="accent1">
                  <a:lumMod val="50000"/>
                </a:schemeClr>
              </a:solidFill>
            </a:endParaRPr>
          </a:p>
        </p:txBody>
      </p:sp>
      <p:sp>
        <p:nvSpPr>
          <p:cNvPr id="3" name="Content Placeholder 2"/>
          <p:cNvSpPr>
            <a:spLocks noGrp="1"/>
          </p:cNvSpPr>
          <p:nvPr>
            <p:ph idx="1"/>
          </p:nvPr>
        </p:nvSpPr>
        <p:spPr/>
        <p:txBody>
          <a:bodyPr>
            <a:normAutofit/>
          </a:bodyPr>
          <a:lstStyle/>
          <a:p>
            <a:pPr marL="0" indent="0">
              <a:buNone/>
            </a:pPr>
            <a:r>
              <a:rPr lang="en-US" sz="2400" dirty="0"/>
              <a:t>In California, if the employee does not take advantage of the established internal complaint process, the employer has a complete defense to an action for sexual harassment. </a:t>
            </a:r>
            <a:r>
              <a:rPr lang="en-US" sz="2400" dirty="0">
                <a:solidFill>
                  <a:schemeClr val="accent1">
                    <a:lumMod val="50000"/>
                  </a:schemeClr>
                </a:solidFill>
              </a:rPr>
              <a:t>FALSE</a:t>
            </a:r>
          </a:p>
        </p:txBody>
      </p:sp>
      <p:sp>
        <p:nvSpPr>
          <p:cNvPr id="4" name="Slide Number Placeholder 3"/>
          <p:cNvSpPr>
            <a:spLocks noGrp="1"/>
          </p:cNvSpPr>
          <p:nvPr>
            <p:ph type="sldNum" sz="quarter" idx="12"/>
          </p:nvPr>
        </p:nvSpPr>
        <p:spPr/>
        <p:txBody>
          <a:bodyPr/>
          <a:lstStyle/>
          <a:p>
            <a:fld id="{BAB61701-5FEF-4810-B8D0-6821BF5DD4EB}" type="slidenum">
              <a:rPr lang="en-US" smtClean="0">
                <a:gradFill flip="none" rotWithShape="1">
                  <a:gsLst>
                    <a:gs pos="28000">
                      <a:prstClr val="white">
                        <a:lumMod val="93000"/>
                      </a:prstClr>
                    </a:gs>
                    <a:gs pos="0">
                      <a:prstClr val="black">
                        <a:lumMod val="38000"/>
                        <a:lumOff val="62000"/>
                      </a:prstClr>
                    </a:gs>
                    <a:gs pos="100000">
                      <a:srgbClr val="8ED5C1">
                        <a:lumMod val="0"/>
                        <a:lumOff val="100000"/>
                      </a:srgbClr>
                    </a:gs>
                  </a:gsLst>
                  <a:lin ang="5400000" scaled="1"/>
                  <a:tileRect/>
                </a:gradFill>
              </a:rPr>
              <a:pPr/>
              <a:t>54</a:t>
            </a:fld>
            <a:endParaRPr lang="en-US" dirty="0">
              <a:gradFill flip="none" rotWithShape="1">
                <a:gsLst>
                  <a:gs pos="28000">
                    <a:prstClr val="white">
                      <a:lumMod val="93000"/>
                    </a:prstClr>
                  </a:gs>
                  <a:gs pos="0">
                    <a:prstClr val="black">
                      <a:lumMod val="38000"/>
                      <a:lumOff val="62000"/>
                    </a:prstClr>
                  </a:gs>
                  <a:gs pos="100000">
                    <a:srgbClr val="8ED5C1">
                      <a:lumMod val="0"/>
                      <a:lumOff val="100000"/>
                    </a:srgbClr>
                  </a:gs>
                </a:gsLst>
                <a:lin ang="5400000" scaled="1"/>
                <a:tileRect/>
              </a:gradFill>
            </a:endParaRPr>
          </a:p>
        </p:txBody>
      </p:sp>
    </p:spTree>
    <p:extLst>
      <p:ext uri="{BB962C8B-B14F-4D97-AF65-F5344CB8AC3E}">
        <p14:creationId xmlns:p14="http://schemas.microsoft.com/office/powerpoint/2010/main" val="10510003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chemeClr val="accent1">
                    <a:lumMod val="50000"/>
                  </a:schemeClr>
                </a:solidFill>
              </a:rPr>
              <a:t>Denials </a:t>
            </a:r>
          </a:p>
        </p:txBody>
      </p:sp>
      <p:sp>
        <p:nvSpPr>
          <p:cNvPr id="4" name="Content Placeholder 3"/>
          <p:cNvSpPr>
            <a:spLocks noGrp="1"/>
          </p:cNvSpPr>
          <p:nvPr>
            <p:ph idx="1"/>
          </p:nvPr>
        </p:nvSpPr>
        <p:spPr>
          <a:xfrm>
            <a:off x="685800" y="1676400"/>
            <a:ext cx="8153400" cy="4495800"/>
          </a:xfrm>
        </p:spPr>
        <p:txBody>
          <a:bodyPr>
            <a:normAutofit/>
          </a:bodyPr>
          <a:lstStyle/>
          <a:p>
            <a:pPr marL="0" indent="0">
              <a:buNone/>
            </a:pPr>
            <a:r>
              <a:rPr lang="en-US" sz="2400" dirty="0"/>
              <a:t>The common response to charges of sexual harassment is a denial of the charges:</a:t>
            </a:r>
          </a:p>
          <a:p>
            <a:pPr lvl="1" indent="-401638">
              <a:spcBef>
                <a:spcPts val="750"/>
              </a:spcBef>
            </a:pPr>
            <a:r>
              <a:rPr lang="en-US" sz="2400" dirty="0"/>
              <a:t>“It never happened.”</a:t>
            </a:r>
          </a:p>
          <a:p>
            <a:pPr lvl="1" indent="-401638">
              <a:spcBef>
                <a:spcPts val="750"/>
              </a:spcBef>
            </a:pPr>
            <a:r>
              <a:rPr lang="en-US" sz="2400" dirty="0"/>
              <a:t>“There are no witnesses.”</a:t>
            </a:r>
          </a:p>
          <a:p>
            <a:pPr lvl="1" indent="-401638">
              <a:spcBef>
                <a:spcPts val="750"/>
              </a:spcBef>
            </a:pPr>
            <a:r>
              <a:rPr lang="en-US" sz="2400" dirty="0"/>
              <a:t>“Look at how she dresses!”</a:t>
            </a:r>
          </a:p>
          <a:p>
            <a:pPr lvl="1" indent="-401638">
              <a:spcBef>
                <a:spcPts val="750"/>
              </a:spcBef>
            </a:pPr>
            <a:r>
              <a:rPr lang="en-US" sz="2400" dirty="0"/>
              <a:t>“I am a hugger.”</a:t>
            </a:r>
          </a:p>
          <a:p>
            <a:pPr lvl="1" indent="-401638">
              <a:spcBef>
                <a:spcPts val="750"/>
              </a:spcBef>
            </a:pPr>
            <a:r>
              <a:rPr lang="en-US" sz="2400" dirty="0"/>
              <a:t>“Ever hear of a woman scorned? If I don’t say she’s hot, she’s not going to get the job done.”</a:t>
            </a:r>
          </a:p>
          <a:p>
            <a:pPr marL="0" indent="0">
              <a:buNone/>
            </a:pPr>
            <a:endParaRPr lang="en-US" sz="2400" dirty="0"/>
          </a:p>
          <a:p>
            <a:pPr marL="0" indent="0">
              <a:buNone/>
            </a:pPr>
            <a:endParaRPr lang="en-US" sz="2400" dirty="0"/>
          </a:p>
          <a:p>
            <a:pPr marL="514350" indent="-514350">
              <a:buFont typeface="+mj-lt"/>
              <a:buAutoNum type="arabicPeriod"/>
            </a:pPr>
            <a:endParaRPr lang="en-US" sz="2400" b="1" dirty="0">
              <a:solidFill>
                <a:srgbClr val="7030A0"/>
              </a:solidFill>
            </a:endParaRPr>
          </a:p>
          <a:p>
            <a:pPr marL="514350" indent="-514350">
              <a:buFont typeface="+mj-lt"/>
              <a:buAutoNum type="arabicPeriod"/>
            </a:pPr>
            <a:endParaRPr lang="en-US" sz="2400" b="1" dirty="0">
              <a:solidFill>
                <a:srgbClr val="7030A0"/>
              </a:solidFill>
            </a:endParaRPr>
          </a:p>
        </p:txBody>
      </p:sp>
      <p:sp>
        <p:nvSpPr>
          <p:cNvPr id="3" name="Slide Number Placeholder 2"/>
          <p:cNvSpPr>
            <a:spLocks noGrp="1"/>
          </p:cNvSpPr>
          <p:nvPr>
            <p:ph type="sldNum" sz="quarter" idx="12"/>
          </p:nvPr>
        </p:nvSpPr>
        <p:spPr/>
        <p:txBody>
          <a:bodyPr>
            <a:normAutofit/>
          </a:bodyPr>
          <a:lstStyle/>
          <a:p>
            <a:fld id="{BAB61701-5FEF-4810-B8D0-6821BF5DD4EB}" type="slidenum">
              <a:rPr lang="en-US" smtClean="0"/>
              <a:pPr/>
              <a:t>55</a:t>
            </a:fld>
            <a:endParaRPr lang="en-US" dirty="0"/>
          </a:p>
        </p:txBody>
      </p:sp>
    </p:spTree>
    <p:extLst>
      <p:ext uri="{BB962C8B-B14F-4D97-AF65-F5344CB8AC3E}">
        <p14:creationId xmlns:p14="http://schemas.microsoft.com/office/powerpoint/2010/main" val="291682193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chemeClr val="accent1">
                    <a:lumMod val="50000"/>
                  </a:schemeClr>
                </a:solidFill>
              </a:rPr>
              <a:t>Exercise G</a:t>
            </a:r>
          </a:p>
        </p:txBody>
      </p:sp>
      <p:sp>
        <p:nvSpPr>
          <p:cNvPr id="4" name="Content Placeholder 3"/>
          <p:cNvSpPr>
            <a:spLocks noGrp="1"/>
          </p:cNvSpPr>
          <p:nvPr>
            <p:ph idx="1"/>
          </p:nvPr>
        </p:nvSpPr>
        <p:spPr>
          <a:xfrm>
            <a:off x="685800" y="1519237"/>
            <a:ext cx="7391400" cy="4576763"/>
          </a:xfrm>
        </p:spPr>
        <p:txBody>
          <a:bodyPr>
            <a:noAutofit/>
          </a:bodyPr>
          <a:lstStyle/>
          <a:p>
            <a:pPr marL="0" indent="0">
              <a:lnSpc>
                <a:spcPct val="80000"/>
              </a:lnSpc>
              <a:buNone/>
            </a:pPr>
            <a:r>
              <a:rPr lang="en-US" sz="2400" dirty="0"/>
              <a:t>Sam, a senior supervisor for the Department calls Maggie into his office. He tells her that if she’d like to avoid a bad review she must perform a sexual act with him. He grabs her and pushes her to the ground. Maggie manages to escape Sam’s grasp and flees.</a:t>
            </a:r>
          </a:p>
          <a:p>
            <a:pPr marL="0" indent="0">
              <a:lnSpc>
                <a:spcPct val="80000"/>
              </a:lnSpc>
              <a:buNone/>
            </a:pPr>
            <a:r>
              <a:rPr lang="en-US" sz="2400" dirty="0"/>
              <a:t>Jose sees Maggie running out of Sam’s office in distress and thinks her blouse may have been partially off. Katie sees Maggie in the restroom crying and fixing a tear in her blouse. Maggie tells Katie about the attack. Sam abruptly promotes Maggie.</a:t>
            </a:r>
          </a:p>
          <a:p>
            <a:pPr marL="0" indent="0">
              <a:lnSpc>
                <a:spcPct val="80000"/>
              </a:lnSpc>
              <a:buNone/>
            </a:pPr>
            <a:r>
              <a:rPr lang="en-US" sz="2400" dirty="0"/>
              <a:t>Katie and Jose tell the Equal Employment Opportunity (EEO) Officer what they saw and heard. Sam denies anything happened. Maggie files a complaint with the California Department of Fair Employment and Housing alleging quid pro quo sexual harassment.</a:t>
            </a:r>
          </a:p>
        </p:txBody>
      </p:sp>
      <p:sp>
        <p:nvSpPr>
          <p:cNvPr id="3" name="Slide Number Placeholder 2"/>
          <p:cNvSpPr>
            <a:spLocks noGrp="1"/>
          </p:cNvSpPr>
          <p:nvPr>
            <p:ph type="sldNum" sz="quarter" idx="12"/>
          </p:nvPr>
        </p:nvSpPr>
        <p:spPr/>
        <p:txBody>
          <a:bodyPr>
            <a:normAutofit/>
          </a:bodyPr>
          <a:lstStyle/>
          <a:p>
            <a:fld id="{BAB61701-5FEF-4810-B8D0-6821BF5DD4EB}" type="slidenum">
              <a:rPr lang="en-US" smtClean="0"/>
              <a:pPr/>
              <a:t>56</a:t>
            </a:fld>
            <a:endParaRPr lang="en-US" dirty="0"/>
          </a:p>
        </p:txBody>
      </p:sp>
    </p:spTree>
    <p:extLst>
      <p:ext uri="{BB962C8B-B14F-4D97-AF65-F5344CB8AC3E}">
        <p14:creationId xmlns:p14="http://schemas.microsoft.com/office/powerpoint/2010/main" val="314862270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chemeClr val="accent1">
                    <a:lumMod val="50000"/>
                  </a:schemeClr>
                </a:solidFill>
              </a:rPr>
              <a:t>Exercise G Test</a:t>
            </a:r>
          </a:p>
        </p:txBody>
      </p:sp>
      <p:sp>
        <p:nvSpPr>
          <p:cNvPr id="4" name="Content Placeholder 3"/>
          <p:cNvSpPr>
            <a:spLocks noGrp="1"/>
          </p:cNvSpPr>
          <p:nvPr>
            <p:ph idx="1"/>
          </p:nvPr>
        </p:nvSpPr>
        <p:spPr>
          <a:xfrm>
            <a:off x="685800" y="1744662"/>
            <a:ext cx="7886700" cy="4351338"/>
          </a:xfrm>
        </p:spPr>
        <p:txBody>
          <a:bodyPr>
            <a:normAutofit/>
          </a:bodyPr>
          <a:lstStyle/>
          <a:p>
            <a:pPr marL="0" indent="0">
              <a:buClr>
                <a:schemeClr val="tx1"/>
              </a:buClr>
              <a:buNone/>
            </a:pPr>
            <a:r>
              <a:rPr lang="en-US" sz="2400" dirty="0"/>
              <a:t>Choose the best answer:</a:t>
            </a:r>
          </a:p>
          <a:p>
            <a:pPr marL="514350" indent="-514350">
              <a:lnSpc>
                <a:spcPct val="80000"/>
              </a:lnSpc>
              <a:buClr>
                <a:schemeClr val="tx1"/>
              </a:buClr>
              <a:buFont typeface="+mj-lt"/>
              <a:buAutoNum type="alphaUcPeriod"/>
            </a:pPr>
            <a:r>
              <a:rPr lang="en-US" sz="2400" dirty="0"/>
              <a:t>Sam is a senior executive and no one witnessed the alleged unwelcome conduct so no one will believe Maggie. </a:t>
            </a:r>
          </a:p>
          <a:p>
            <a:pPr marL="514350" indent="-514350">
              <a:lnSpc>
                <a:spcPct val="80000"/>
              </a:lnSpc>
              <a:buClr>
                <a:schemeClr val="tx1"/>
              </a:buClr>
              <a:buFont typeface="+mj-lt"/>
              <a:buAutoNum type="alphaUcPeriod"/>
            </a:pPr>
            <a:r>
              <a:rPr lang="en-US" sz="2400" dirty="0"/>
              <a:t>Because Maggie was promoted she suffered no damages, so there can be no claim for quid pro quo harassment.</a:t>
            </a:r>
          </a:p>
          <a:p>
            <a:pPr marL="514350" indent="-514350">
              <a:lnSpc>
                <a:spcPct val="80000"/>
              </a:lnSpc>
              <a:buClr>
                <a:schemeClr val="tx1"/>
              </a:buClr>
              <a:buFont typeface="+mj-lt"/>
              <a:buAutoNum type="alphaUcPeriod"/>
            </a:pPr>
            <a:r>
              <a:rPr lang="en-US" sz="2400" dirty="0"/>
              <a:t>A reasonable investigator would conclude, based on circumstantial evidence and credibility assessments, that quid pro quo sexual harassment did occur.</a:t>
            </a:r>
          </a:p>
        </p:txBody>
      </p:sp>
      <p:sp>
        <p:nvSpPr>
          <p:cNvPr id="3" name="Slide Number Placeholder 2"/>
          <p:cNvSpPr>
            <a:spLocks noGrp="1"/>
          </p:cNvSpPr>
          <p:nvPr>
            <p:ph type="sldNum" sz="quarter" idx="12"/>
          </p:nvPr>
        </p:nvSpPr>
        <p:spPr/>
        <p:txBody>
          <a:bodyPr>
            <a:normAutofit/>
          </a:bodyPr>
          <a:lstStyle/>
          <a:p>
            <a:fld id="{BAB61701-5FEF-4810-B8D0-6821BF5DD4EB}" type="slidenum">
              <a:rPr lang="en-US" smtClean="0"/>
              <a:pPr/>
              <a:t>57</a:t>
            </a:fld>
            <a:endParaRPr lang="en-US" dirty="0"/>
          </a:p>
        </p:txBody>
      </p:sp>
    </p:spTree>
    <p:extLst>
      <p:ext uri="{BB962C8B-B14F-4D97-AF65-F5344CB8AC3E}">
        <p14:creationId xmlns:p14="http://schemas.microsoft.com/office/powerpoint/2010/main" val="259207583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chemeClr val="accent1">
                    <a:lumMod val="50000"/>
                  </a:schemeClr>
                </a:solidFill>
              </a:rPr>
              <a:t>Exercise G: Best Answer</a:t>
            </a:r>
          </a:p>
        </p:txBody>
      </p:sp>
      <p:sp>
        <p:nvSpPr>
          <p:cNvPr id="4" name="Content Placeholder 3"/>
          <p:cNvSpPr>
            <a:spLocks noGrp="1"/>
          </p:cNvSpPr>
          <p:nvPr>
            <p:ph idx="1"/>
          </p:nvPr>
        </p:nvSpPr>
        <p:spPr>
          <a:xfrm>
            <a:off x="628650" y="1825625"/>
            <a:ext cx="7753350" cy="4351338"/>
          </a:xfrm>
        </p:spPr>
        <p:txBody>
          <a:bodyPr>
            <a:normAutofit/>
          </a:bodyPr>
          <a:lstStyle/>
          <a:p>
            <a:pPr marL="0" indent="0">
              <a:lnSpc>
                <a:spcPct val="80000"/>
              </a:lnSpc>
              <a:buClr>
                <a:schemeClr val="tx1"/>
              </a:buClr>
              <a:buNone/>
            </a:pPr>
            <a:r>
              <a:rPr lang="en-US" sz="2400" dirty="0"/>
              <a:t>C.</a:t>
            </a:r>
          </a:p>
          <a:p>
            <a:pPr marL="0" indent="0">
              <a:lnSpc>
                <a:spcPct val="80000"/>
              </a:lnSpc>
              <a:buClr>
                <a:schemeClr val="tx1"/>
              </a:buClr>
              <a:buNone/>
            </a:pPr>
            <a:endParaRPr lang="en-US" sz="2400" dirty="0"/>
          </a:p>
          <a:p>
            <a:pPr marL="0" indent="0">
              <a:lnSpc>
                <a:spcPct val="80000"/>
              </a:lnSpc>
              <a:buClr>
                <a:schemeClr val="tx1"/>
              </a:buClr>
              <a:buNone/>
            </a:pPr>
            <a:r>
              <a:rPr lang="en-US" sz="2400" dirty="0"/>
              <a:t>A reasonable investigator would conclude, based on circumstantial evidence and credibility assessments, that quid pro quo sexual harassment did occur.</a:t>
            </a:r>
          </a:p>
          <a:p>
            <a:pPr marL="0" indent="0">
              <a:buNone/>
            </a:pPr>
            <a:endParaRPr lang="en-US" sz="2400" dirty="0"/>
          </a:p>
        </p:txBody>
      </p:sp>
      <p:sp>
        <p:nvSpPr>
          <p:cNvPr id="3" name="Slide Number Placeholder 2"/>
          <p:cNvSpPr>
            <a:spLocks noGrp="1"/>
          </p:cNvSpPr>
          <p:nvPr>
            <p:ph type="sldNum" sz="quarter" idx="12"/>
          </p:nvPr>
        </p:nvSpPr>
        <p:spPr/>
        <p:txBody>
          <a:bodyPr>
            <a:normAutofit/>
          </a:bodyPr>
          <a:lstStyle/>
          <a:p>
            <a:fld id="{BAB61701-5FEF-4810-B8D0-6821BF5DD4EB}" type="slidenum">
              <a:rPr lang="en-US" smtClean="0"/>
              <a:pPr/>
              <a:t>58</a:t>
            </a:fld>
            <a:endParaRPr lang="en-US" dirty="0"/>
          </a:p>
        </p:txBody>
      </p:sp>
    </p:spTree>
    <p:extLst>
      <p:ext uri="{BB962C8B-B14F-4D97-AF65-F5344CB8AC3E}">
        <p14:creationId xmlns:p14="http://schemas.microsoft.com/office/powerpoint/2010/main" val="32938598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04800"/>
            <a:ext cx="7886700" cy="1401763"/>
          </a:xfrm>
        </p:spPr>
        <p:txBody>
          <a:bodyPr>
            <a:normAutofit/>
          </a:bodyPr>
          <a:lstStyle/>
          <a:p>
            <a:r>
              <a:rPr lang="en-US" sz="4000" b="1" dirty="0">
                <a:solidFill>
                  <a:schemeClr val="accent1">
                    <a:lumMod val="50000"/>
                  </a:schemeClr>
                </a:solidFill>
              </a:rPr>
              <a:t>Defense: Lack of Action by the Victim</a:t>
            </a:r>
          </a:p>
        </p:txBody>
      </p:sp>
      <p:sp>
        <p:nvSpPr>
          <p:cNvPr id="4" name="Content Placeholder 3"/>
          <p:cNvSpPr>
            <a:spLocks noGrp="1"/>
          </p:cNvSpPr>
          <p:nvPr>
            <p:ph idx="1"/>
          </p:nvPr>
        </p:nvSpPr>
        <p:spPr>
          <a:xfrm>
            <a:off x="628650" y="1820862"/>
            <a:ext cx="7886700" cy="4351338"/>
          </a:xfrm>
        </p:spPr>
        <p:txBody>
          <a:bodyPr>
            <a:normAutofit/>
          </a:bodyPr>
          <a:lstStyle/>
          <a:p>
            <a:pPr marL="514350" indent="-514350">
              <a:buFont typeface="+mj-lt"/>
              <a:buAutoNum type="arabicPeriod"/>
            </a:pPr>
            <a:r>
              <a:rPr lang="en-US" sz="2400" dirty="0"/>
              <a:t>The victim could have avoided part or most of the harm if they had taken advantage of the employer’s procedures for addressing sexual harassment (Avoidable Consequences Doctrine)</a:t>
            </a:r>
          </a:p>
          <a:p>
            <a:pPr marL="514350" indent="-514350">
              <a:buFont typeface="+mj-lt"/>
              <a:buAutoNum type="arabicPeriod"/>
            </a:pPr>
            <a:r>
              <a:rPr lang="en-US" sz="2400" dirty="0"/>
              <a:t>The amount of harm to the victim could have been less if the employee had taken action (Failure to Mitigate Damages)</a:t>
            </a:r>
          </a:p>
          <a:p>
            <a:pPr marL="514350" indent="-514350">
              <a:buFont typeface="+mj-lt"/>
              <a:buAutoNum type="arabicPeriod"/>
            </a:pPr>
            <a:endParaRPr lang="en-US" sz="2400" dirty="0"/>
          </a:p>
        </p:txBody>
      </p:sp>
      <p:sp>
        <p:nvSpPr>
          <p:cNvPr id="3" name="Slide Number Placeholder 2"/>
          <p:cNvSpPr>
            <a:spLocks noGrp="1"/>
          </p:cNvSpPr>
          <p:nvPr>
            <p:ph type="sldNum" sz="quarter" idx="12"/>
          </p:nvPr>
        </p:nvSpPr>
        <p:spPr/>
        <p:txBody>
          <a:bodyPr>
            <a:normAutofit/>
          </a:bodyPr>
          <a:lstStyle/>
          <a:p>
            <a:fld id="{BAB61701-5FEF-4810-B8D0-6821BF5DD4EB}" type="slidenum">
              <a:rPr lang="en-US" smtClean="0"/>
              <a:pPr/>
              <a:t>59</a:t>
            </a:fld>
            <a:endParaRPr lang="en-US" dirty="0"/>
          </a:p>
        </p:txBody>
      </p:sp>
    </p:spTree>
    <p:extLst>
      <p:ext uri="{BB962C8B-B14F-4D97-AF65-F5344CB8AC3E}">
        <p14:creationId xmlns:p14="http://schemas.microsoft.com/office/powerpoint/2010/main" val="28291055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chemeClr val="accent1">
                    <a:lumMod val="50000"/>
                  </a:schemeClr>
                </a:solidFill>
              </a:rPr>
              <a:t>Who is Protected by the Law?</a:t>
            </a:r>
          </a:p>
        </p:txBody>
      </p:sp>
      <p:sp>
        <p:nvSpPr>
          <p:cNvPr id="4" name="Content Placeholder 3"/>
          <p:cNvSpPr>
            <a:spLocks noGrp="1"/>
          </p:cNvSpPr>
          <p:nvPr>
            <p:ph idx="1"/>
          </p:nvPr>
        </p:nvSpPr>
        <p:spPr/>
        <p:txBody>
          <a:bodyPr>
            <a:normAutofit/>
          </a:bodyPr>
          <a:lstStyle/>
          <a:p>
            <a:pPr marL="514350" indent="-401638">
              <a:buSzPct val="110000"/>
            </a:pPr>
            <a:r>
              <a:rPr lang="en-US" sz="2400" dirty="0"/>
              <a:t>Employees</a:t>
            </a:r>
          </a:p>
          <a:p>
            <a:pPr marL="514350" indent="-401638">
              <a:buSzPct val="110000"/>
            </a:pPr>
            <a:r>
              <a:rPr lang="en-US" sz="2400" dirty="0"/>
              <a:t>Applicants</a:t>
            </a:r>
          </a:p>
          <a:p>
            <a:pPr marL="514350" indent="-401638">
              <a:buSzPct val="110000"/>
            </a:pPr>
            <a:r>
              <a:rPr lang="en-US" sz="2400" dirty="0"/>
              <a:t>Contractors</a:t>
            </a:r>
          </a:p>
          <a:p>
            <a:pPr marL="514350" indent="-401638">
              <a:buSzPct val="110000"/>
            </a:pPr>
            <a:r>
              <a:rPr lang="en-US" sz="2400" dirty="0"/>
              <a:t>Volunteers</a:t>
            </a:r>
          </a:p>
          <a:p>
            <a:pPr marL="514350" indent="-401638">
              <a:buSzPct val="110000"/>
            </a:pPr>
            <a:r>
              <a:rPr lang="en-US" sz="2400" dirty="0"/>
              <a:t>Unpaid Interns</a:t>
            </a:r>
          </a:p>
          <a:p>
            <a:endParaRPr lang="en-US" sz="2400" dirty="0"/>
          </a:p>
        </p:txBody>
      </p:sp>
      <p:sp>
        <p:nvSpPr>
          <p:cNvPr id="3" name="Slide Number Placeholder 2"/>
          <p:cNvSpPr>
            <a:spLocks noGrp="1"/>
          </p:cNvSpPr>
          <p:nvPr>
            <p:ph type="sldNum" sz="quarter" idx="12"/>
          </p:nvPr>
        </p:nvSpPr>
        <p:spPr/>
        <p:txBody>
          <a:bodyPr>
            <a:normAutofit/>
          </a:bodyPr>
          <a:lstStyle/>
          <a:p>
            <a:fld id="{BAB61701-5FEF-4810-B8D0-6821BF5DD4EB}" type="slidenum">
              <a:rPr lang="en-US" smtClean="0"/>
              <a:pPr/>
              <a:t>6</a:t>
            </a:fld>
            <a:endParaRPr lang="en-US" dirty="0"/>
          </a:p>
        </p:txBody>
      </p:sp>
    </p:spTree>
    <p:extLst>
      <p:ext uri="{BB962C8B-B14F-4D97-AF65-F5344CB8AC3E}">
        <p14:creationId xmlns:p14="http://schemas.microsoft.com/office/powerpoint/2010/main" val="138400583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chemeClr val="accent1">
                    <a:lumMod val="50000"/>
                  </a:schemeClr>
                </a:solidFill>
              </a:rPr>
              <a:t>Exercise H</a:t>
            </a:r>
          </a:p>
        </p:txBody>
      </p:sp>
      <p:sp>
        <p:nvSpPr>
          <p:cNvPr id="4" name="Content Placeholder 3"/>
          <p:cNvSpPr>
            <a:spLocks noGrp="1"/>
          </p:cNvSpPr>
          <p:nvPr>
            <p:ph idx="1"/>
          </p:nvPr>
        </p:nvSpPr>
        <p:spPr>
          <a:xfrm>
            <a:off x="685800" y="1600200"/>
            <a:ext cx="7829550" cy="4724400"/>
          </a:xfrm>
        </p:spPr>
        <p:txBody>
          <a:bodyPr>
            <a:noAutofit/>
          </a:bodyPr>
          <a:lstStyle/>
          <a:p>
            <a:pPr marL="0" indent="0">
              <a:lnSpc>
                <a:spcPct val="85000"/>
              </a:lnSpc>
              <a:buNone/>
            </a:pPr>
            <a:r>
              <a:rPr lang="en-US" sz="2400" dirty="0"/>
              <a:t>ABC Co. provides all employees a handbook that details ABC’s “zero tolerance” sexual harassment policy, and instructs employees to call ABC’s HR Department immediately if they experience or witness any sexual harassment. </a:t>
            </a:r>
          </a:p>
          <a:p>
            <a:pPr marL="0" indent="0">
              <a:lnSpc>
                <a:spcPct val="85000"/>
              </a:lnSpc>
              <a:buNone/>
            </a:pPr>
            <a:r>
              <a:rPr lang="en-US" sz="2400" dirty="0"/>
              <a:t>Quinn, an ABC supervisor, walks by Pat’s desk and whispers to Pat that he should “forget” to wear undergarments the next day. Pat, shocked, pretends not to have heard. From then on, Quinn whispers similar comments to Pat every opportunity they are alone in the office. Pat does nothing, thinking it is only a matter of time before Quinn, who is an incompetent supervisor, is replaced. After six months, Quinn is terminated for poor performance, at which point Pat recounts all of Quinn’s past actions to a senior executive and asks the manager to make sure the next supervisor is “less disgusting.” </a:t>
            </a:r>
          </a:p>
        </p:txBody>
      </p:sp>
      <p:sp>
        <p:nvSpPr>
          <p:cNvPr id="3" name="Slide Number Placeholder 2"/>
          <p:cNvSpPr>
            <a:spLocks noGrp="1"/>
          </p:cNvSpPr>
          <p:nvPr>
            <p:ph type="sldNum" sz="quarter" idx="12"/>
          </p:nvPr>
        </p:nvSpPr>
        <p:spPr/>
        <p:txBody>
          <a:bodyPr>
            <a:normAutofit/>
          </a:bodyPr>
          <a:lstStyle/>
          <a:p>
            <a:fld id="{BAB61701-5FEF-4810-B8D0-6821BF5DD4EB}" type="slidenum">
              <a:rPr lang="en-US" smtClean="0">
                <a:gradFill flip="none" rotWithShape="1">
                  <a:gsLst>
                    <a:gs pos="28000">
                      <a:prstClr val="white">
                        <a:lumMod val="93000"/>
                      </a:prstClr>
                    </a:gs>
                    <a:gs pos="0">
                      <a:prstClr val="black">
                        <a:lumMod val="38000"/>
                        <a:lumOff val="62000"/>
                      </a:prstClr>
                    </a:gs>
                    <a:gs pos="100000">
                      <a:srgbClr val="8ED5C1">
                        <a:lumMod val="0"/>
                        <a:lumOff val="100000"/>
                      </a:srgbClr>
                    </a:gs>
                  </a:gsLst>
                  <a:lin ang="5400000" scaled="1"/>
                  <a:tileRect/>
                </a:gradFill>
              </a:rPr>
              <a:pPr/>
              <a:t>60</a:t>
            </a:fld>
            <a:endParaRPr lang="en-US" dirty="0">
              <a:gradFill flip="none" rotWithShape="1">
                <a:gsLst>
                  <a:gs pos="28000">
                    <a:prstClr val="white">
                      <a:lumMod val="93000"/>
                    </a:prstClr>
                  </a:gs>
                  <a:gs pos="0">
                    <a:prstClr val="black">
                      <a:lumMod val="38000"/>
                      <a:lumOff val="62000"/>
                    </a:prstClr>
                  </a:gs>
                  <a:gs pos="100000">
                    <a:srgbClr val="8ED5C1">
                      <a:lumMod val="0"/>
                      <a:lumOff val="100000"/>
                    </a:srgbClr>
                  </a:gs>
                </a:gsLst>
                <a:lin ang="5400000" scaled="1"/>
                <a:tileRect/>
              </a:gradFill>
            </a:endParaRPr>
          </a:p>
        </p:txBody>
      </p:sp>
    </p:spTree>
    <p:extLst>
      <p:ext uri="{BB962C8B-B14F-4D97-AF65-F5344CB8AC3E}">
        <p14:creationId xmlns:p14="http://schemas.microsoft.com/office/powerpoint/2010/main" val="118394801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chemeClr val="accent1">
                    <a:lumMod val="50000"/>
                  </a:schemeClr>
                </a:solidFill>
              </a:rPr>
              <a:t>Exercise H Test</a:t>
            </a:r>
          </a:p>
        </p:txBody>
      </p:sp>
      <p:sp>
        <p:nvSpPr>
          <p:cNvPr id="4" name="Content Placeholder 3"/>
          <p:cNvSpPr>
            <a:spLocks noGrp="1"/>
          </p:cNvSpPr>
          <p:nvPr>
            <p:ph idx="1"/>
          </p:nvPr>
        </p:nvSpPr>
        <p:spPr>
          <a:xfrm>
            <a:off x="704850" y="1752600"/>
            <a:ext cx="7524750" cy="4351338"/>
          </a:xfrm>
        </p:spPr>
        <p:txBody>
          <a:bodyPr>
            <a:normAutofit/>
          </a:bodyPr>
          <a:lstStyle/>
          <a:p>
            <a:pPr marL="0" indent="0">
              <a:buClr>
                <a:schemeClr val="tx1"/>
              </a:buClr>
              <a:buNone/>
            </a:pPr>
            <a:r>
              <a:rPr lang="en-US" sz="2400" dirty="0"/>
              <a:t>Choose the best answer:</a:t>
            </a:r>
          </a:p>
          <a:p>
            <a:pPr marL="514350" indent="-514350">
              <a:lnSpc>
                <a:spcPct val="80000"/>
              </a:lnSpc>
              <a:buClr>
                <a:schemeClr val="tx1"/>
              </a:buClr>
              <a:buFont typeface="+mj-lt"/>
              <a:buAutoNum type="alphaUcPeriod"/>
            </a:pPr>
            <a:r>
              <a:rPr lang="en-US" sz="2400" dirty="0"/>
              <a:t>Pat cannot sue anyone for sexual harassment because six months have gone by and Pat waited until Quinn was fired before anything was shared with management.</a:t>
            </a:r>
          </a:p>
          <a:p>
            <a:pPr marL="514350" indent="-514350">
              <a:lnSpc>
                <a:spcPct val="80000"/>
              </a:lnSpc>
              <a:buClr>
                <a:schemeClr val="tx1"/>
              </a:buClr>
              <a:buFont typeface="+mj-lt"/>
              <a:buAutoNum type="alphaUcPeriod"/>
            </a:pPr>
            <a:r>
              <a:rPr lang="en-US" sz="2400" dirty="0"/>
              <a:t>Pat can sue both Quinn and ABC, but ABC can try to reduce the amount it must pay by arguing that the harassment would have stopped if Pat called HR after Quinn’s first comment.</a:t>
            </a:r>
          </a:p>
          <a:p>
            <a:pPr marL="514350" indent="-514350">
              <a:lnSpc>
                <a:spcPct val="80000"/>
              </a:lnSpc>
              <a:buClr>
                <a:schemeClr val="tx1"/>
              </a:buClr>
              <a:buFont typeface="+mj-lt"/>
              <a:buAutoNum type="alphaUcPeriod"/>
            </a:pPr>
            <a:r>
              <a:rPr lang="en-US" sz="2400" dirty="0"/>
              <a:t>Pat can only bring a claim against Quinn. ABC is not liable because Pat chose not to follow the instructions in the employee handbook.</a:t>
            </a:r>
          </a:p>
          <a:p>
            <a:pPr marL="0" indent="0">
              <a:lnSpc>
                <a:spcPct val="80000"/>
              </a:lnSpc>
              <a:buClr>
                <a:schemeClr val="tx1"/>
              </a:buClr>
              <a:buNone/>
            </a:pPr>
            <a:endParaRPr lang="en-US" sz="2400" dirty="0"/>
          </a:p>
        </p:txBody>
      </p:sp>
      <p:sp>
        <p:nvSpPr>
          <p:cNvPr id="3" name="Slide Number Placeholder 2"/>
          <p:cNvSpPr>
            <a:spLocks noGrp="1"/>
          </p:cNvSpPr>
          <p:nvPr>
            <p:ph type="sldNum" sz="quarter" idx="12"/>
          </p:nvPr>
        </p:nvSpPr>
        <p:spPr/>
        <p:txBody>
          <a:bodyPr>
            <a:normAutofit/>
          </a:bodyPr>
          <a:lstStyle/>
          <a:p>
            <a:fld id="{BAB61701-5FEF-4810-B8D0-6821BF5DD4EB}" type="slidenum">
              <a:rPr lang="en-US" smtClean="0"/>
              <a:pPr/>
              <a:t>61</a:t>
            </a:fld>
            <a:endParaRPr lang="en-US" dirty="0"/>
          </a:p>
        </p:txBody>
      </p:sp>
    </p:spTree>
    <p:extLst>
      <p:ext uri="{BB962C8B-B14F-4D97-AF65-F5344CB8AC3E}">
        <p14:creationId xmlns:p14="http://schemas.microsoft.com/office/powerpoint/2010/main" val="303458447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chemeClr val="accent1">
                    <a:lumMod val="50000"/>
                  </a:schemeClr>
                </a:solidFill>
              </a:rPr>
              <a:t>Exercise H Best Answer</a:t>
            </a:r>
          </a:p>
        </p:txBody>
      </p:sp>
      <p:sp>
        <p:nvSpPr>
          <p:cNvPr id="4" name="Content Placeholder 3"/>
          <p:cNvSpPr>
            <a:spLocks noGrp="1"/>
          </p:cNvSpPr>
          <p:nvPr>
            <p:ph idx="1"/>
          </p:nvPr>
        </p:nvSpPr>
        <p:spPr/>
        <p:txBody>
          <a:bodyPr>
            <a:normAutofit/>
          </a:bodyPr>
          <a:lstStyle/>
          <a:p>
            <a:pPr marL="0" indent="0">
              <a:lnSpc>
                <a:spcPct val="80000"/>
              </a:lnSpc>
              <a:buClr>
                <a:schemeClr val="tx1"/>
              </a:buClr>
              <a:buNone/>
            </a:pPr>
            <a:r>
              <a:rPr lang="en-US" sz="2400" dirty="0"/>
              <a:t>B.</a:t>
            </a:r>
          </a:p>
          <a:p>
            <a:pPr marL="0" indent="0">
              <a:lnSpc>
                <a:spcPct val="80000"/>
              </a:lnSpc>
              <a:buClr>
                <a:schemeClr val="tx1"/>
              </a:buClr>
              <a:buNone/>
            </a:pPr>
            <a:endParaRPr lang="en-US" sz="2400" dirty="0"/>
          </a:p>
          <a:p>
            <a:pPr marL="0" indent="0">
              <a:lnSpc>
                <a:spcPct val="80000"/>
              </a:lnSpc>
              <a:buClr>
                <a:schemeClr val="tx1"/>
              </a:buClr>
              <a:buNone/>
            </a:pPr>
            <a:r>
              <a:rPr lang="en-US" sz="2400" dirty="0"/>
              <a:t>Pat can sue both Quinn and ABC, but ABC can try to reduce the amount it must pay by arguing that the harassment would have stopped if Pat called HR after Quinn’s first comment.</a:t>
            </a:r>
          </a:p>
          <a:p>
            <a:pPr marL="0" indent="0">
              <a:lnSpc>
                <a:spcPct val="80000"/>
              </a:lnSpc>
              <a:buClr>
                <a:schemeClr val="tx1"/>
              </a:buClr>
              <a:buNone/>
            </a:pPr>
            <a:endParaRPr lang="en-US" sz="2400" dirty="0"/>
          </a:p>
        </p:txBody>
      </p:sp>
      <p:sp>
        <p:nvSpPr>
          <p:cNvPr id="3" name="Slide Number Placeholder 2"/>
          <p:cNvSpPr>
            <a:spLocks noGrp="1"/>
          </p:cNvSpPr>
          <p:nvPr>
            <p:ph type="sldNum" sz="quarter" idx="12"/>
          </p:nvPr>
        </p:nvSpPr>
        <p:spPr/>
        <p:txBody>
          <a:bodyPr>
            <a:normAutofit/>
          </a:bodyPr>
          <a:lstStyle/>
          <a:p>
            <a:fld id="{BAB61701-5FEF-4810-B8D0-6821BF5DD4EB}" type="slidenum">
              <a:rPr lang="en-US" smtClean="0">
                <a:solidFill>
                  <a:schemeClr val="tx1"/>
                </a:solidFill>
              </a:rPr>
              <a:pPr/>
              <a:t>62</a:t>
            </a:fld>
            <a:endParaRPr lang="en-US" dirty="0">
              <a:solidFill>
                <a:schemeClr val="tx1"/>
              </a:solidFill>
            </a:endParaRPr>
          </a:p>
        </p:txBody>
      </p:sp>
    </p:spTree>
    <p:extLst>
      <p:ext uri="{BB962C8B-B14F-4D97-AF65-F5344CB8AC3E}">
        <p14:creationId xmlns:p14="http://schemas.microsoft.com/office/powerpoint/2010/main" val="345002290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normAutofit/>
          </a:bodyPr>
          <a:lstStyle/>
          <a:p>
            <a:fld id="{BAB61701-5FEF-4810-B8D0-6821BF5DD4EB}" type="slidenum">
              <a:rPr lang="en-US" smtClean="0"/>
              <a:pPr/>
              <a:t>63</a:t>
            </a:fld>
            <a:endParaRPr lang="en-US" dirty="0"/>
          </a:p>
        </p:txBody>
      </p:sp>
      <p:sp>
        <p:nvSpPr>
          <p:cNvPr id="7" name="Title 4">
            <a:extLst>
              <a:ext uri="{FF2B5EF4-FFF2-40B4-BE49-F238E27FC236}">
                <a16:creationId xmlns:a16="http://schemas.microsoft.com/office/drawing/2014/main" id="{655489B8-2CC6-42BE-ABF3-27A292151616}"/>
              </a:ext>
            </a:extLst>
          </p:cNvPr>
          <p:cNvSpPr txBox="1">
            <a:spLocks/>
          </p:cNvSpPr>
          <p:nvPr/>
        </p:nvSpPr>
        <p:spPr>
          <a:xfrm>
            <a:off x="609601" y="3886200"/>
            <a:ext cx="8534399" cy="1708172"/>
          </a:xfrm>
          <a:prstGeom prst="rect">
            <a:avLst/>
          </a:prstGeom>
        </p:spPr>
        <p:txBody>
          <a:bodyPr vert="horz" lIns="91440" tIns="45720" rIns="91440" bIns="45720" rtlCol="0" anchor="b">
            <a:noAutofit/>
          </a:bodyPr>
          <a:lstStyle>
            <a:lvl1pPr algn="l" defTabSz="685800" rtl="0" eaLnBrk="1" latinLnBrk="0" hangingPunct="1">
              <a:lnSpc>
                <a:spcPct val="90000"/>
              </a:lnSpc>
              <a:spcBef>
                <a:spcPct val="0"/>
              </a:spcBef>
              <a:buNone/>
              <a:defRPr sz="4500" kern="1200">
                <a:solidFill>
                  <a:schemeClr val="tx1"/>
                </a:solidFill>
                <a:latin typeface="+mj-lt"/>
                <a:ea typeface="+mj-ea"/>
                <a:cs typeface="+mj-cs"/>
              </a:defRPr>
            </a:lvl1pPr>
          </a:lstStyle>
          <a:p>
            <a:r>
              <a:rPr lang="en-US" sz="4000" b="1" dirty="0">
                <a:solidFill>
                  <a:schemeClr val="accent1">
                    <a:lumMod val="50000"/>
                  </a:schemeClr>
                </a:solidFill>
              </a:rPr>
              <a:t>COMPARING FEDERAL &amp; STATE</a:t>
            </a:r>
            <a:br>
              <a:rPr lang="en-US" sz="4000" b="1" dirty="0">
                <a:solidFill>
                  <a:schemeClr val="accent1">
                    <a:lumMod val="50000"/>
                  </a:schemeClr>
                </a:solidFill>
              </a:rPr>
            </a:br>
            <a:r>
              <a:rPr lang="en-US" sz="4000" b="1" dirty="0">
                <a:solidFill>
                  <a:schemeClr val="accent1">
                    <a:lumMod val="50000"/>
                  </a:schemeClr>
                </a:solidFill>
              </a:rPr>
              <a:t>SEXUAL HARASSMENT LAWS</a:t>
            </a:r>
          </a:p>
        </p:txBody>
      </p:sp>
      <p:cxnSp>
        <p:nvCxnSpPr>
          <p:cNvPr id="8" name="Straight Connector 7">
            <a:extLst>
              <a:ext uri="{FF2B5EF4-FFF2-40B4-BE49-F238E27FC236}">
                <a16:creationId xmlns:a16="http://schemas.microsoft.com/office/drawing/2014/main" id="{639909CF-81CE-4268-ACD2-737AC18E7E92}"/>
              </a:ext>
            </a:extLst>
          </p:cNvPr>
          <p:cNvCxnSpPr/>
          <p:nvPr/>
        </p:nvCxnSpPr>
        <p:spPr>
          <a:xfrm>
            <a:off x="717100" y="5715000"/>
            <a:ext cx="6858000" cy="0"/>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0866494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sz="4000" b="1" dirty="0">
                <a:solidFill>
                  <a:schemeClr val="accent1">
                    <a:lumMod val="50000"/>
                  </a:schemeClr>
                </a:solidFill>
              </a:rPr>
              <a:t>True or False Quiz #6</a:t>
            </a:r>
            <a:endParaRPr lang="en-US" sz="4000" dirty="0">
              <a:solidFill>
                <a:schemeClr val="accent1">
                  <a:lumMod val="50000"/>
                </a:schemeClr>
              </a:solidFill>
            </a:endParaRPr>
          </a:p>
        </p:txBody>
      </p:sp>
      <p:sp>
        <p:nvSpPr>
          <p:cNvPr id="6" name="Content Placeholder 5"/>
          <p:cNvSpPr>
            <a:spLocks noGrp="1"/>
          </p:cNvSpPr>
          <p:nvPr>
            <p:ph idx="1"/>
          </p:nvPr>
        </p:nvSpPr>
        <p:spPr>
          <a:xfrm>
            <a:off x="628650" y="1825625"/>
            <a:ext cx="7600950" cy="4351338"/>
          </a:xfrm>
        </p:spPr>
        <p:txBody>
          <a:bodyPr>
            <a:normAutofit/>
          </a:bodyPr>
          <a:lstStyle/>
          <a:p>
            <a:pPr marL="457200" indent="-457200">
              <a:buFont typeface="+mj-lt"/>
              <a:buAutoNum type="arabicPeriod"/>
            </a:pPr>
            <a:r>
              <a:rPr lang="en-US" sz="2400" dirty="0"/>
              <a:t>Unpaid interns and volunteers are protected under federal laws against sexual harassment. True/False</a:t>
            </a:r>
          </a:p>
          <a:p>
            <a:pPr marL="457200" indent="-457200">
              <a:buFont typeface="+mj-lt"/>
              <a:buAutoNum type="arabicPeriod"/>
            </a:pPr>
            <a:r>
              <a:rPr lang="en-US" sz="2400" dirty="0"/>
              <a:t>California law is broader than federal law in providing protection against sexual harassment. True/False</a:t>
            </a:r>
          </a:p>
        </p:txBody>
      </p:sp>
      <p:sp>
        <p:nvSpPr>
          <p:cNvPr id="4" name="Slide Number Placeholder 3"/>
          <p:cNvSpPr>
            <a:spLocks noGrp="1"/>
          </p:cNvSpPr>
          <p:nvPr>
            <p:ph type="sldNum" sz="quarter" idx="12"/>
          </p:nvPr>
        </p:nvSpPr>
        <p:spPr/>
        <p:txBody>
          <a:bodyPr/>
          <a:lstStyle/>
          <a:p>
            <a:fld id="{BAB61701-5FEF-4810-B8D0-6821BF5DD4EB}" type="slidenum">
              <a:rPr lang="en-US" smtClean="0">
                <a:gradFill flip="none" rotWithShape="1">
                  <a:gsLst>
                    <a:gs pos="28000">
                      <a:prstClr val="white">
                        <a:lumMod val="93000"/>
                      </a:prstClr>
                    </a:gs>
                    <a:gs pos="0">
                      <a:prstClr val="black">
                        <a:lumMod val="38000"/>
                        <a:lumOff val="62000"/>
                      </a:prstClr>
                    </a:gs>
                    <a:gs pos="100000">
                      <a:srgbClr val="8ED5C1">
                        <a:lumMod val="0"/>
                        <a:lumOff val="100000"/>
                      </a:srgbClr>
                    </a:gs>
                  </a:gsLst>
                  <a:lin ang="5400000" scaled="1"/>
                  <a:tileRect/>
                </a:gradFill>
              </a:rPr>
              <a:pPr/>
              <a:t>64</a:t>
            </a:fld>
            <a:endParaRPr lang="en-US" dirty="0">
              <a:gradFill flip="none" rotWithShape="1">
                <a:gsLst>
                  <a:gs pos="28000">
                    <a:prstClr val="white">
                      <a:lumMod val="93000"/>
                    </a:prstClr>
                  </a:gs>
                  <a:gs pos="0">
                    <a:prstClr val="black">
                      <a:lumMod val="38000"/>
                      <a:lumOff val="62000"/>
                    </a:prstClr>
                  </a:gs>
                  <a:gs pos="100000">
                    <a:srgbClr val="8ED5C1">
                      <a:lumMod val="0"/>
                      <a:lumOff val="100000"/>
                    </a:srgbClr>
                  </a:gs>
                </a:gsLst>
                <a:lin ang="5400000" scaled="1"/>
                <a:tileRect/>
              </a:gradFill>
            </a:endParaRPr>
          </a:p>
        </p:txBody>
      </p:sp>
    </p:spTree>
    <p:extLst>
      <p:ext uri="{BB962C8B-B14F-4D97-AF65-F5344CB8AC3E}">
        <p14:creationId xmlns:p14="http://schemas.microsoft.com/office/powerpoint/2010/main" val="151520658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chemeClr val="accent1">
                    <a:lumMod val="50000"/>
                  </a:schemeClr>
                </a:solidFill>
              </a:rPr>
              <a:t>Answer to True or False Quiz #6</a:t>
            </a:r>
            <a:endParaRPr lang="en-US" sz="4000" dirty="0">
              <a:solidFill>
                <a:schemeClr val="accent1">
                  <a:lumMod val="50000"/>
                </a:schemeClr>
              </a:solidFill>
            </a:endParaRPr>
          </a:p>
        </p:txBody>
      </p:sp>
      <p:sp>
        <p:nvSpPr>
          <p:cNvPr id="3" name="Content Placeholder 2"/>
          <p:cNvSpPr>
            <a:spLocks noGrp="1"/>
          </p:cNvSpPr>
          <p:nvPr>
            <p:ph idx="1"/>
          </p:nvPr>
        </p:nvSpPr>
        <p:spPr>
          <a:xfrm>
            <a:off x="628650" y="1825625"/>
            <a:ext cx="7677150" cy="4351338"/>
          </a:xfrm>
        </p:spPr>
        <p:txBody>
          <a:bodyPr>
            <a:normAutofit/>
          </a:bodyPr>
          <a:lstStyle/>
          <a:p>
            <a:pPr marL="457200" indent="-457200">
              <a:buFont typeface="+mj-lt"/>
              <a:buAutoNum type="arabicPeriod"/>
            </a:pPr>
            <a:r>
              <a:rPr lang="en-US" sz="2400" dirty="0"/>
              <a:t>Unpaid interns and volunteers are protected under federal laws against sexual harassment. </a:t>
            </a:r>
            <a:r>
              <a:rPr lang="en-US" sz="2400" dirty="0">
                <a:solidFill>
                  <a:schemeClr val="accent1">
                    <a:lumMod val="50000"/>
                  </a:schemeClr>
                </a:solidFill>
              </a:rPr>
              <a:t>FALSE</a:t>
            </a:r>
          </a:p>
          <a:p>
            <a:pPr marL="457200" indent="-457200">
              <a:buFont typeface="+mj-lt"/>
              <a:buAutoNum type="arabicPeriod"/>
            </a:pPr>
            <a:r>
              <a:rPr lang="en-US" sz="2400" dirty="0"/>
              <a:t>California law is broader than federal law in providing protection against sexual harassment. </a:t>
            </a:r>
            <a:r>
              <a:rPr lang="en-US" sz="2400" dirty="0">
                <a:solidFill>
                  <a:schemeClr val="accent1">
                    <a:lumMod val="50000"/>
                  </a:schemeClr>
                </a:solidFill>
              </a:rPr>
              <a:t>TRUE</a:t>
            </a:r>
          </a:p>
        </p:txBody>
      </p:sp>
      <p:sp>
        <p:nvSpPr>
          <p:cNvPr id="4" name="Slide Number Placeholder 3"/>
          <p:cNvSpPr>
            <a:spLocks noGrp="1"/>
          </p:cNvSpPr>
          <p:nvPr>
            <p:ph type="sldNum" sz="quarter" idx="12"/>
          </p:nvPr>
        </p:nvSpPr>
        <p:spPr/>
        <p:txBody>
          <a:bodyPr/>
          <a:lstStyle/>
          <a:p>
            <a:fld id="{BAB61701-5FEF-4810-B8D0-6821BF5DD4EB}" type="slidenum">
              <a:rPr lang="en-US" smtClean="0">
                <a:gradFill flip="none" rotWithShape="1">
                  <a:gsLst>
                    <a:gs pos="28000">
                      <a:prstClr val="white">
                        <a:lumMod val="93000"/>
                      </a:prstClr>
                    </a:gs>
                    <a:gs pos="0">
                      <a:prstClr val="black">
                        <a:lumMod val="38000"/>
                        <a:lumOff val="62000"/>
                      </a:prstClr>
                    </a:gs>
                    <a:gs pos="100000">
                      <a:srgbClr val="8ED5C1">
                        <a:lumMod val="0"/>
                        <a:lumOff val="100000"/>
                      </a:srgbClr>
                    </a:gs>
                  </a:gsLst>
                  <a:lin ang="5400000" scaled="1"/>
                  <a:tileRect/>
                </a:gradFill>
              </a:rPr>
              <a:pPr/>
              <a:t>65</a:t>
            </a:fld>
            <a:endParaRPr lang="en-US" dirty="0">
              <a:gradFill flip="none" rotWithShape="1">
                <a:gsLst>
                  <a:gs pos="28000">
                    <a:prstClr val="white">
                      <a:lumMod val="93000"/>
                    </a:prstClr>
                  </a:gs>
                  <a:gs pos="0">
                    <a:prstClr val="black">
                      <a:lumMod val="38000"/>
                      <a:lumOff val="62000"/>
                    </a:prstClr>
                  </a:gs>
                  <a:gs pos="100000">
                    <a:srgbClr val="8ED5C1">
                      <a:lumMod val="0"/>
                      <a:lumOff val="100000"/>
                    </a:srgbClr>
                  </a:gs>
                </a:gsLst>
                <a:lin ang="5400000" scaled="1"/>
                <a:tileRect/>
              </a:gradFill>
            </a:endParaRPr>
          </a:p>
        </p:txBody>
      </p:sp>
    </p:spTree>
    <p:extLst>
      <p:ext uri="{BB962C8B-B14F-4D97-AF65-F5344CB8AC3E}">
        <p14:creationId xmlns:p14="http://schemas.microsoft.com/office/powerpoint/2010/main" val="289744320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1"/>
          </p:nvPr>
        </p:nvSpPr>
        <p:spPr>
          <a:xfrm>
            <a:off x="459209" y="808038"/>
            <a:ext cx="4130280" cy="5197475"/>
          </a:xfrm>
        </p:spPr>
        <p:txBody>
          <a:bodyPr>
            <a:normAutofit fontScale="92500" lnSpcReduction="20000"/>
          </a:bodyPr>
          <a:lstStyle/>
          <a:p>
            <a:pPr marL="0" indent="0" fontAlgn="t">
              <a:buNone/>
            </a:pPr>
            <a:r>
              <a:rPr lang="en-US" sz="4300" b="1" dirty="0">
                <a:solidFill>
                  <a:schemeClr val="accent1">
                    <a:lumMod val="50000"/>
                  </a:schemeClr>
                </a:solidFill>
                <a:latin typeface="+mj-lt"/>
                <a:ea typeface="+mj-ea"/>
                <a:cs typeface="+mj-cs"/>
              </a:rPr>
              <a:t>Federal TITLE VII</a:t>
            </a:r>
          </a:p>
          <a:p>
            <a:pPr fontAlgn="t"/>
            <a:endParaRPr lang="en-US" sz="2600" dirty="0"/>
          </a:p>
          <a:p>
            <a:pPr fontAlgn="t">
              <a:lnSpc>
                <a:spcPct val="100000"/>
              </a:lnSpc>
            </a:pPr>
            <a:r>
              <a:rPr lang="en-US" sz="2600" dirty="0"/>
              <a:t>Negligence theory only [Employer not automatically liable].</a:t>
            </a:r>
          </a:p>
          <a:p>
            <a:pPr fontAlgn="t"/>
            <a:r>
              <a:rPr lang="en-US" sz="2600" dirty="0"/>
              <a:t>Employer not liable if:</a:t>
            </a:r>
          </a:p>
          <a:p>
            <a:pPr marL="342900" lvl="1" indent="0" fontAlgn="t">
              <a:buNone/>
            </a:pPr>
            <a:r>
              <a:rPr lang="en-US" sz="2600" dirty="0"/>
              <a:t>Employer exercised reasonable care; and</a:t>
            </a:r>
          </a:p>
          <a:p>
            <a:pPr marL="342900" lvl="1" indent="0" fontAlgn="t">
              <a:buNone/>
            </a:pPr>
            <a:r>
              <a:rPr lang="en-US" sz="2600" dirty="0"/>
              <a:t>Employee unreasonably failed to take advantage of opportunities to avoid harm.</a:t>
            </a:r>
          </a:p>
          <a:p>
            <a:pPr fontAlgn="t"/>
            <a:r>
              <a:rPr lang="en-US" sz="2600" dirty="0"/>
              <a:t>15 employees or more.</a:t>
            </a:r>
          </a:p>
          <a:p>
            <a:pPr fontAlgn="t"/>
            <a:r>
              <a:rPr lang="en-US" sz="2600" dirty="0"/>
              <a:t>No application to independent contractors, volunteers and unpaid interns.</a:t>
            </a:r>
          </a:p>
          <a:p>
            <a:endParaRPr lang="en-US" dirty="0"/>
          </a:p>
        </p:txBody>
      </p:sp>
      <p:sp>
        <p:nvSpPr>
          <p:cNvPr id="4" name="Content Placeholder 3"/>
          <p:cNvSpPr>
            <a:spLocks noGrp="1"/>
          </p:cNvSpPr>
          <p:nvPr>
            <p:ph sz="half" idx="2"/>
          </p:nvPr>
        </p:nvSpPr>
        <p:spPr>
          <a:xfrm>
            <a:off x="4739880" y="849709"/>
            <a:ext cx="3775470" cy="5114131"/>
          </a:xfrm>
        </p:spPr>
        <p:txBody>
          <a:bodyPr>
            <a:normAutofit fontScale="92500" lnSpcReduction="20000"/>
          </a:bodyPr>
          <a:lstStyle/>
          <a:p>
            <a:pPr marL="0" indent="0" fontAlgn="t">
              <a:buNone/>
            </a:pPr>
            <a:r>
              <a:rPr lang="en-US" sz="4300" b="1" dirty="0">
                <a:solidFill>
                  <a:schemeClr val="accent1">
                    <a:lumMod val="50000"/>
                  </a:schemeClr>
                </a:solidFill>
                <a:latin typeface="+mj-lt"/>
                <a:ea typeface="+mj-ea"/>
                <a:cs typeface="+mj-cs"/>
              </a:rPr>
              <a:t>California FEHA</a:t>
            </a:r>
          </a:p>
          <a:p>
            <a:endParaRPr lang="en-US" sz="2600" dirty="0">
              <a:solidFill>
                <a:schemeClr val="tx1"/>
              </a:solidFill>
            </a:endParaRPr>
          </a:p>
          <a:p>
            <a:r>
              <a:rPr lang="en-US" sz="2600" dirty="0">
                <a:solidFill>
                  <a:schemeClr val="tx1"/>
                </a:solidFill>
              </a:rPr>
              <a:t>Strict liability [Employer automatically liable for harassment by managers and supervisors].</a:t>
            </a:r>
          </a:p>
          <a:p>
            <a:pPr fontAlgn="t"/>
            <a:r>
              <a:rPr lang="en-US" sz="2600" dirty="0">
                <a:solidFill>
                  <a:schemeClr val="tx1"/>
                </a:solidFill>
              </a:rPr>
              <a:t>Employer has no defense if manager or supervisor is harasser.</a:t>
            </a:r>
          </a:p>
          <a:p>
            <a:pPr fontAlgn="t"/>
            <a:r>
              <a:rPr lang="en-US" sz="2600" dirty="0">
                <a:solidFill>
                  <a:schemeClr val="tx1"/>
                </a:solidFill>
              </a:rPr>
              <a:t>All employers, even those employing one person or sole proprietors.</a:t>
            </a:r>
          </a:p>
          <a:p>
            <a:pPr fontAlgn="t"/>
            <a:r>
              <a:rPr lang="en-US" sz="2600" dirty="0">
                <a:solidFill>
                  <a:schemeClr val="tx1"/>
                </a:solidFill>
              </a:rPr>
              <a:t>Includes independent contractors, volunteers and unpaid interns.</a:t>
            </a:r>
          </a:p>
          <a:p>
            <a:endParaRPr lang="en-US" dirty="0">
              <a:solidFill>
                <a:schemeClr val="accent1">
                  <a:lumMod val="50000"/>
                </a:schemeClr>
              </a:solidFill>
            </a:endParaRPr>
          </a:p>
          <a:p>
            <a:endParaRPr lang="en-US" dirty="0"/>
          </a:p>
        </p:txBody>
      </p:sp>
      <p:sp>
        <p:nvSpPr>
          <p:cNvPr id="3" name="Slide Number Placeholder 2"/>
          <p:cNvSpPr>
            <a:spLocks noGrp="1"/>
          </p:cNvSpPr>
          <p:nvPr>
            <p:ph type="sldNum" sz="quarter" idx="12"/>
          </p:nvPr>
        </p:nvSpPr>
        <p:spPr/>
        <p:txBody>
          <a:bodyPr>
            <a:normAutofit/>
          </a:bodyPr>
          <a:lstStyle/>
          <a:p>
            <a:fld id="{BAB61701-5FEF-4810-B8D0-6821BF5DD4EB}" type="slidenum">
              <a:rPr lang="en-US" smtClean="0"/>
              <a:pPr/>
              <a:t>66</a:t>
            </a:fld>
            <a:endParaRPr lang="en-US" dirty="0"/>
          </a:p>
        </p:txBody>
      </p:sp>
    </p:spTree>
    <p:extLst>
      <p:ext uri="{BB962C8B-B14F-4D97-AF65-F5344CB8AC3E}">
        <p14:creationId xmlns:p14="http://schemas.microsoft.com/office/powerpoint/2010/main" val="249141516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normAutofit/>
          </a:bodyPr>
          <a:lstStyle/>
          <a:p>
            <a:fld id="{BAB61701-5FEF-4810-B8D0-6821BF5DD4EB}" type="slidenum">
              <a:rPr lang="en-US" smtClean="0"/>
              <a:pPr/>
              <a:t>67</a:t>
            </a:fld>
            <a:endParaRPr lang="en-US" dirty="0"/>
          </a:p>
        </p:txBody>
      </p:sp>
      <p:sp>
        <p:nvSpPr>
          <p:cNvPr id="7" name="Title 4">
            <a:extLst>
              <a:ext uri="{FF2B5EF4-FFF2-40B4-BE49-F238E27FC236}">
                <a16:creationId xmlns:a16="http://schemas.microsoft.com/office/drawing/2014/main" id="{6D783292-C130-484A-85E7-9FAA84B566AA}"/>
              </a:ext>
            </a:extLst>
          </p:cNvPr>
          <p:cNvSpPr txBox="1">
            <a:spLocks/>
          </p:cNvSpPr>
          <p:nvPr/>
        </p:nvSpPr>
        <p:spPr>
          <a:xfrm>
            <a:off x="609601" y="3886200"/>
            <a:ext cx="8534399" cy="1708172"/>
          </a:xfrm>
          <a:prstGeom prst="rect">
            <a:avLst/>
          </a:prstGeom>
        </p:spPr>
        <p:txBody>
          <a:bodyPr vert="horz" lIns="91440" tIns="45720" rIns="91440" bIns="45720" rtlCol="0" anchor="b">
            <a:noAutofit/>
          </a:bodyPr>
          <a:lstStyle>
            <a:lvl1pPr algn="l" defTabSz="685800" rtl="0" eaLnBrk="1" latinLnBrk="0" hangingPunct="1">
              <a:lnSpc>
                <a:spcPct val="90000"/>
              </a:lnSpc>
              <a:spcBef>
                <a:spcPct val="0"/>
              </a:spcBef>
              <a:buNone/>
              <a:defRPr sz="4500" kern="1200">
                <a:solidFill>
                  <a:schemeClr val="tx1"/>
                </a:solidFill>
                <a:latin typeface="+mj-lt"/>
                <a:ea typeface="+mj-ea"/>
                <a:cs typeface="+mj-cs"/>
              </a:defRPr>
            </a:lvl1pPr>
          </a:lstStyle>
          <a:p>
            <a:r>
              <a:rPr lang="en-US" sz="4000" b="1" dirty="0">
                <a:solidFill>
                  <a:schemeClr val="accent1">
                    <a:lumMod val="50000"/>
                  </a:schemeClr>
                </a:solidFill>
              </a:rPr>
              <a:t>OTHER TYPES OF HARASSMENT</a:t>
            </a:r>
          </a:p>
        </p:txBody>
      </p:sp>
      <p:cxnSp>
        <p:nvCxnSpPr>
          <p:cNvPr id="8" name="Straight Connector 7">
            <a:extLst>
              <a:ext uri="{FF2B5EF4-FFF2-40B4-BE49-F238E27FC236}">
                <a16:creationId xmlns:a16="http://schemas.microsoft.com/office/drawing/2014/main" id="{E9CDF12C-000B-41BE-B737-F4A1E4CE8EBF}"/>
              </a:ext>
            </a:extLst>
          </p:cNvPr>
          <p:cNvCxnSpPr/>
          <p:nvPr/>
        </p:nvCxnSpPr>
        <p:spPr>
          <a:xfrm>
            <a:off x="717100" y="5715000"/>
            <a:ext cx="6858000" cy="0"/>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6673702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sz="4000" b="1" dirty="0">
                <a:solidFill>
                  <a:schemeClr val="accent1">
                    <a:lumMod val="50000"/>
                  </a:schemeClr>
                </a:solidFill>
              </a:rPr>
              <a:t>True or False Quiz #7</a:t>
            </a:r>
            <a:endParaRPr lang="en-US" sz="4000" dirty="0">
              <a:solidFill>
                <a:schemeClr val="accent1">
                  <a:lumMod val="50000"/>
                </a:schemeClr>
              </a:solidFill>
            </a:endParaRPr>
          </a:p>
        </p:txBody>
      </p:sp>
      <p:sp>
        <p:nvSpPr>
          <p:cNvPr id="6" name="Content Placeholder 5"/>
          <p:cNvSpPr>
            <a:spLocks noGrp="1"/>
          </p:cNvSpPr>
          <p:nvPr>
            <p:ph idx="1"/>
          </p:nvPr>
        </p:nvSpPr>
        <p:spPr>
          <a:xfrm>
            <a:off x="628650" y="1825625"/>
            <a:ext cx="7600950" cy="4351338"/>
          </a:xfrm>
        </p:spPr>
        <p:txBody>
          <a:bodyPr>
            <a:normAutofit/>
          </a:bodyPr>
          <a:lstStyle/>
          <a:p>
            <a:pPr marL="457200" indent="-457200">
              <a:buFont typeface="+mj-lt"/>
              <a:buAutoNum type="arabicPeriod"/>
            </a:pPr>
            <a:r>
              <a:rPr lang="en-US" sz="2400" dirty="0"/>
              <a:t>California law identifies 17 specific protected bases for employment discrimination, harassment and retaliation. True/False</a:t>
            </a:r>
          </a:p>
          <a:p>
            <a:pPr marL="457200" indent="-457200">
              <a:buFont typeface="+mj-lt"/>
              <a:buAutoNum type="arabicPeriod"/>
            </a:pPr>
            <a:r>
              <a:rPr lang="en-US" sz="2400" dirty="0"/>
              <a:t>Sex, sexual orientation, gender, gender identity and gender expression are all protected bases under the FEHA. True/False</a:t>
            </a:r>
          </a:p>
          <a:p>
            <a:pPr marL="0" indent="0">
              <a:buNone/>
            </a:pPr>
            <a:endParaRPr lang="en-US" sz="2400" dirty="0"/>
          </a:p>
        </p:txBody>
      </p:sp>
      <p:sp>
        <p:nvSpPr>
          <p:cNvPr id="4" name="Slide Number Placeholder 3"/>
          <p:cNvSpPr>
            <a:spLocks noGrp="1"/>
          </p:cNvSpPr>
          <p:nvPr>
            <p:ph type="sldNum" sz="quarter" idx="12"/>
          </p:nvPr>
        </p:nvSpPr>
        <p:spPr/>
        <p:txBody>
          <a:bodyPr/>
          <a:lstStyle/>
          <a:p>
            <a:fld id="{BAB61701-5FEF-4810-B8D0-6821BF5DD4EB}" type="slidenum">
              <a:rPr lang="en-US" smtClean="0">
                <a:gradFill flip="none" rotWithShape="1">
                  <a:gsLst>
                    <a:gs pos="28000">
                      <a:prstClr val="white">
                        <a:lumMod val="93000"/>
                      </a:prstClr>
                    </a:gs>
                    <a:gs pos="0">
                      <a:prstClr val="black">
                        <a:lumMod val="38000"/>
                        <a:lumOff val="62000"/>
                      </a:prstClr>
                    </a:gs>
                    <a:gs pos="100000">
                      <a:srgbClr val="8ED5C1">
                        <a:lumMod val="0"/>
                        <a:lumOff val="100000"/>
                      </a:srgbClr>
                    </a:gs>
                  </a:gsLst>
                  <a:lin ang="5400000" scaled="1"/>
                  <a:tileRect/>
                </a:gradFill>
              </a:rPr>
              <a:pPr/>
              <a:t>68</a:t>
            </a:fld>
            <a:endParaRPr lang="en-US" dirty="0">
              <a:gradFill flip="none" rotWithShape="1">
                <a:gsLst>
                  <a:gs pos="28000">
                    <a:prstClr val="white">
                      <a:lumMod val="93000"/>
                    </a:prstClr>
                  </a:gs>
                  <a:gs pos="0">
                    <a:prstClr val="black">
                      <a:lumMod val="38000"/>
                      <a:lumOff val="62000"/>
                    </a:prstClr>
                  </a:gs>
                  <a:gs pos="100000">
                    <a:srgbClr val="8ED5C1">
                      <a:lumMod val="0"/>
                      <a:lumOff val="100000"/>
                    </a:srgbClr>
                  </a:gs>
                </a:gsLst>
                <a:lin ang="5400000" scaled="1"/>
                <a:tileRect/>
              </a:gradFill>
            </a:endParaRPr>
          </a:p>
        </p:txBody>
      </p:sp>
    </p:spTree>
    <p:extLst>
      <p:ext uri="{BB962C8B-B14F-4D97-AF65-F5344CB8AC3E}">
        <p14:creationId xmlns:p14="http://schemas.microsoft.com/office/powerpoint/2010/main" val="375238431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chemeClr val="accent1">
                    <a:lumMod val="50000"/>
                  </a:schemeClr>
                </a:solidFill>
              </a:rPr>
              <a:t>Answer to True or False Quiz #7</a:t>
            </a:r>
            <a:endParaRPr lang="en-US" sz="4000" dirty="0">
              <a:solidFill>
                <a:schemeClr val="accent1">
                  <a:lumMod val="50000"/>
                </a:schemeClr>
              </a:solidFill>
            </a:endParaRPr>
          </a:p>
        </p:txBody>
      </p:sp>
      <p:sp>
        <p:nvSpPr>
          <p:cNvPr id="3" name="Content Placeholder 2"/>
          <p:cNvSpPr>
            <a:spLocks noGrp="1"/>
          </p:cNvSpPr>
          <p:nvPr>
            <p:ph idx="1"/>
          </p:nvPr>
        </p:nvSpPr>
        <p:spPr>
          <a:xfrm>
            <a:off x="628650" y="1825625"/>
            <a:ext cx="7753350" cy="4351338"/>
          </a:xfrm>
        </p:spPr>
        <p:txBody>
          <a:bodyPr>
            <a:normAutofit/>
          </a:bodyPr>
          <a:lstStyle/>
          <a:p>
            <a:pPr marL="457200" indent="-457200">
              <a:buFont typeface="+mj-lt"/>
              <a:buAutoNum type="arabicPeriod"/>
            </a:pPr>
            <a:r>
              <a:rPr lang="en-US" sz="2400" dirty="0"/>
              <a:t>California law identifies 17 specific protected bases for employment discrimination, harassment and retaliation. </a:t>
            </a:r>
            <a:r>
              <a:rPr lang="en-US" sz="2400" dirty="0">
                <a:solidFill>
                  <a:schemeClr val="accent1">
                    <a:lumMod val="50000"/>
                  </a:schemeClr>
                </a:solidFill>
              </a:rPr>
              <a:t>TRUE</a:t>
            </a:r>
          </a:p>
          <a:p>
            <a:pPr marL="457200" indent="-457200">
              <a:buFont typeface="+mj-lt"/>
              <a:buAutoNum type="arabicPeriod"/>
            </a:pPr>
            <a:r>
              <a:rPr lang="en-US" sz="2400" dirty="0"/>
              <a:t>Sex, sexual orientation, gender, gender identity and gender expression are all protected bases under the FEHA. </a:t>
            </a:r>
            <a:r>
              <a:rPr lang="en-US" sz="2400" dirty="0">
                <a:solidFill>
                  <a:schemeClr val="accent1">
                    <a:lumMod val="50000"/>
                  </a:schemeClr>
                </a:solidFill>
              </a:rPr>
              <a:t>TRUE</a:t>
            </a:r>
          </a:p>
        </p:txBody>
      </p:sp>
      <p:sp>
        <p:nvSpPr>
          <p:cNvPr id="4" name="Slide Number Placeholder 3"/>
          <p:cNvSpPr>
            <a:spLocks noGrp="1"/>
          </p:cNvSpPr>
          <p:nvPr>
            <p:ph type="sldNum" sz="quarter" idx="12"/>
          </p:nvPr>
        </p:nvSpPr>
        <p:spPr/>
        <p:txBody>
          <a:bodyPr/>
          <a:lstStyle/>
          <a:p>
            <a:fld id="{BAB61701-5FEF-4810-B8D0-6821BF5DD4EB}" type="slidenum">
              <a:rPr lang="en-US" smtClean="0">
                <a:gradFill flip="none" rotWithShape="1">
                  <a:gsLst>
                    <a:gs pos="28000">
                      <a:prstClr val="white">
                        <a:lumMod val="93000"/>
                      </a:prstClr>
                    </a:gs>
                    <a:gs pos="0">
                      <a:prstClr val="black">
                        <a:lumMod val="38000"/>
                        <a:lumOff val="62000"/>
                      </a:prstClr>
                    </a:gs>
                    <a:gs pos="100000">
                      <a:srgbClr val="8ED5C1">
                        <a:lumMod val="0"/>
                        <a:lumOff val="100000"/>
                      </a:srgbClr>
                    </a:gs>
                  </a:gsLst>
                  <a:lin ang="5400000" scaled="1"/>
                  <a:tileRect/>
                </a:gradFill>
              </a:rPr>
              <a:pPr/>
              <a:t>69</a:t>
            </a:fld>
            <a:endParaRPr lang="en-US" dirty="0">
              <a:gradFill flip="none" rotWithShape="1">
                <a:gsLst>
                  <a:gs pos="28000">
                    <a:prstClr val="white">
                      <a:lumMod val="93000"/>
                    </a:prstClr>
                  </a:gs>
                  <a:gs pos="0">
                    <a:prstClr val="black">
                      <a:lumMod val="38000"/>
                      <a:lumOff val="62000"/>
                    </a:prstClr>
                  </a:gs>
                  <a:gs pos="100000">
                    <a:srgbClr val="8ED5C1">
                      <a:lumMod val="0"/>
                      <a:lumOff val="100000"/>
                    </a:srgbClr>
                  </a:gs>
                </a:gsLst>
                <a:lin ang="5400000" scaled="1"/>
                <a:tileRect/>
              </a:gradFill>
            </a:endParaRPr>
          </a:p>
        </p:txBody>
      </p:sp>
    </p:spTree>
    <p:extLst>
      <p:ext uri="{BB962C8B-B14F-4D97-AF65-F5344CB8AC3E}">
        <p14:creationId xmlns:p14="http://schemas.microsoft.com/office/powerpoint/2010/main" val="28082738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sz="4000" b="1" dirty="0">
                <a:solidFill>
                  <a:schemeClr val="accent1">
                    <a:lumMod val="50000"/>
                  </a:schemeClr>
                </a:solidFill>
              </a:rPr>
              <a:t>Who is Liable Under the Law?</a:t>
            </a:r>
          </a:p>
        </p:txBody>
      </p:sp>
      <p:sp>
        <p:nvSpPr>
          <p:cNvPr id="6" name="Content Placeholder 5"/>
          <p:cNvSpPr>
            <a:spLocks noGrp="1"/>
          </p:cNvSpPr>
          <p:nvPr>
            <p:ph idx="1"/>
          </p:nvPr>
        </p:nvSpPr>
        <p:spPr>
          <a:xfrm>
            <a:off x="628650" y="1825625"/>
            <a:ext cx="7372350" cy="4351338"/>
          </a:xfrm>
        </p:spPr>
        <p:txBody>
          <a:bodyPr>
            <a:noAutofit/>
          </a:bodyPr>
          <a:lstStyle/>
          <a:p>
            <a:pPr marL="514350" indent="-401638">
              <a:buSzPct val="110000"/>
            </a:pPr>
            <a:r>
              <a:rPr lang="en-US" sz="2400" dirty="0"/>
              <a:t>Every employer or prospective employer.</a:t>
            </a:r>
          </a:p>
          <a:p>
            <a:pPr marL="514350" indent="-401638">
              <a:buSzPct val="110000"/>
            </a:pPr>
            <a:r>
              <a:rPr lang="en-US" sz="2400" dirty="0"/>
              <a:t>Every person in the workplace: supervisor, subordinate, or co-worker found liable for sexual harassment is personally liable for the damages caused by the unlawful harassment. </a:t>
            </a:r>
          </a:p>
          <a:p>
            <a:pPr marL="742950" indent="-742950">
              <a:buFont typeface="+mj-lt"/>
              <a:buAutoNum type="arabicPeriod"/>
            </a:pPr>
            <a:endParaRPr lang="en-US" sz="2400" dirty="0"/>
          </a:p>
        </p:txBody>
      </p:sp>
      <p:sp>
        <p:nvSpPr>
          <p:cNvPr id="4" name="Slide Number Placeholder 3"/>
          <p:cNvSpPr>
            <a:spLocks noGrp="1"/>
          </p:cNvSpPr>
          <p:nvPr>
            <p:ph type="sldNum" sz="quarter" idx="12"/>
          </p:nvPr>
        </p:nvSpPr>
        <p:spPr/>
        <p:txBody>
          <a:bodyPr>
            <a:normAutofit/>
          </a:bodyPr>
          <a:lstStyle/>
          <a:p>
            <a:fld id="{BAB61701-5FEF-4810-B8D0-6821BF5DD4EB}" type="slidenum">
              <a:rPr lang="en-US" smtClean="0"/>
              <a:pPr/>
              <a:t>7</a:t>
            </a:fld>
            <a:endParaRPr lang="en-US" dirty="0"/>
          </a:p>
        </p:txBody>
      </p:sp>
    </p:spTree>
    <p:extLst>
      <p:ext uri="{BB962C8B-B14F-4D97-AF65-F5344CB8AC3E}">
        <p14:creationId xmlns:p14="http://schemas.microsoft.com/office/powerpoint/2010/main" val="302631760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517526"/>
            <a:ext cx="7886700" cy="1325563"/>
          </a:xfrm>
        </p:spPr>
        <p:txBody>
          <a:bodyPr>
            <a:normAutofit/>
          </a:bodyPr>
          <a:lstStyle/>
          <a:p>
            <a:r>
              <a:rPr lang="en-US" sz="4000" b="1" dirty="0">
                <a:solidFill>
                  <a:schemeClr val="accent1">
                    <a:lumMod val="50000"/>
                  </a:schemeClr>
                </a:solidFill>
              </a:rPr>
              <a:t>Harassment Based on Any of These Characteristics is Illegal</a:t>
            </a:r>
          </a:p>
        </p:txBody>
      </p:sp>
      <p:sp>
        <p:nvSpPr>
          <p:cNvPr id="5" name="Content Placeholder 4"/>
          <p:cNvSpPr>
            <a:spLocks noGrp="1"/>
          </p:cNvSpPr>
          <p:nvPr>
            <p:ph sz="half" idx="1"/>
          </p:nvPr>
        </p:nvSpPr>
        <p:spPr>
          <a:xfrm>
            <a:off x="628650" y="2054226"/>
            <a:ext cx="3886200" cy="4351338"/>
          </a:xfrm>
        </p:spPr>
        <p:txBody>
          <a:bodyPr>
            <a:normAutofit/>
          </a:bodyPr>
          <a:lstStyle/>
          <a:p>
            <a:pPr marL="0" indent="0">
              <a:buNone/>
            </a:pPr>
            <a:r>
              <a:rPr lang="en-US" sz="2400" dirty="0"/>
              <a:t>1.	Race</a:t>
            </a:r>
          </a:p>
          <a:p>
            <a:pPr marL="0" indent="0">
              <a:buNone/>
            </a:pPr>
            <a:r>
              <a:rPr lang="en-US" sz="2400" dirty="0"/>
              <a:t>2.	Color</a:t>
            </a:r>
          </a:p>
          <a:p>
            <a:pPr marL="0" indent="0">
              <a:buNone/>
            </a:pPr>
            <a:r>
              <a:rPr lang="en-US" sz="2400" dirty="0"/>
              <a:t>3.	National Origin</a:t>
            </a:r>
          </a:p>
          <a:p>
            <a:pPr marL="0" indent="0">
              <a:buNone/>
            </a:pPr>
            <a:r>
              <a:rPr lang="en-US" sz="2400" dirty="0"/>
              <a:t>4.	Sex</a:t>
            </a:r>
          </a:p>
          <a:p>
            <a:pPr marL="0" indent="0">
              <a:buNone/>
            </a:pPr>
            <a:r>
              <a:rPr lang="en-US" sz="2400" dirty="0"/>
              <a:t>5.	Sexual Orientation</a:t>
            </a:r>
          </a:p>
          <a:p>
            <a:pPr marL="0" indent="0">
              <a:buNone/>
            </a:pPr>
            <a:r>
              <a:rPr lang="en-US" sz="2400" dirty="0"/>
              <a:t>6.	Gender</a:t>
            </a:r>
          </a:p>
          <a:p>
            <a:pPr marL="0" indent="0">
              <a:buNone/>
            </a:pPr>
            <a:r>
              <a:rPr lang="en-US" sz="2400" dirty="0"/>
              <a:t>7.	Gender Identity</a:t>
            </a:r>
          </a:p>
          <a:p>
            <a:pPr marL="0" indent="0">
              <a:buNone/>
            </a:pPr>
            <a:r>
              <a:rPr lang="en-US" sz="2400" dirty="0"/>
              <a:t>8.	Gender Expression</a:t>
            </a:r>
          </a:p>
          <a:p>
            <a:pPr marL="0" indent="0">
              <a:buNone/>
            </a:pPr>
            <a:r>
              <a:rPr lang="en-US" sz="2400" dirty="0"/>
              <a:t>9.	Religious Creed</a:t>
            </a:r>
          </a:p>
        </p:txBody>
      </p:sp>
      <p:sp>
        <p:nvSpPr>
          <p:cNvPr id="6" name="Content Placeholder 5"/>
          <p:cNvSpPr>
            <a:spLocks noGrp="1"/>
          </p:cNvSpPr>
          <p:nvPr>
            <p:ph sz="half" idx="2"/>
          </p:nvPr>
        </p:nvSpPr>
        <p:spPr>
          <a:xfrm>
            <a:off x="4844900" y="2054225"/>
            <a:ext cx="4070499" cy="4422775"/>
          </a:xfrm>
        </p:spPr>
        <p:txBody>
          <a:bodyPr>
            <a:normAutofit/>
          </a:bodyPr>
          <a:lstStyle/>
          <a:p>
            <a:pPr marL="0" indent="0">
              <a:buNone/>
            </a:pPr>
            <a:r>
              <a:rPr lang="en-US" sz="2400" dirty="0"/>
              <a:t>10.	Mental Disability</a:t>
            </a:r>
          </a:p>
          <a:p>
            <a:pPr marL="0" indent="0">
              <a:buNone/>
            </a:pPr>
            <a:r>
              <a:rPr lang="en-US" sz="2400" dirty="0"/>
              <a:t>11.	Physical Disability</a:t>
            </a:r>
          </a:p>
          <a:p>
            <a:pPr marL="0" indent="0">
              <a:buNone/>
            </a:pPr>
            <a:r>
              <a:rPr lang="en-US" sz="2400" dirty="0"/>
              <a:t>12.	Medical Condition</a:t>
            </a:r>
          </a:p>
          <a:p>
            <a:pPr marL="0" indent="0">
              <a:buNone/>
            </a:pPr>
            <a:r>
              <a:rPr lang="en-US" sz="2400" dirty="0"/>
              <a:t>13.	Military/Veteran 	Status</a:t>
            </a:r>
          </a:p>
          <a:p>
            <a:pPr marL="0" indent="0">
              <a:buNone/>
            </a:pPr>
            <a:r>
              <a:rPr lang="en-US" sz="2400" dirty="0"/>
              <a:t>14.	Marital Status</a:t>
            </a:r>
          </a:p>
          <a:p>
            <a:pPr marL="0" indent="0">
              <a:buNone/>
            </a:pPr>
            <a:r>
              <a:rPr lang="en-US" sz="2400" dirty="0"/>
              <a:t>15.	Age</a:t>
            </a:r>
          </a:p>
          <a:p>
            <a:pPr marL="0" indent="0">
              <a:buNone/>
            </a:pPr>
            <a:r>
              <a:rPr lang="en-US" sz="2400" dirty="0"/>
              <a:t>16.	Genetic Characteristics</a:t>
            </a:r>
          </a:p>
          <a:p>
            <a:pPr marL="0" indent="0">
              <a:buNone/>
            </a:pPr>
            <a:r>
              <a:rPr lang="en-US" sz="2400" dirty="0"/>
              <a:t>17.	Ancestry</a:t>
            </a:r>
          </a:p>
          <a:p>
            <a:pPr marL="514350" indent="-514350">
              <a:buFont typeface="+mj-lt"/>
              <a:buAutoNum type="arabicPeriod"/>
            </a:pPr>
            <a:endParaRPr lang="en-US" sz="2400" dirty="0"/>
          </a:p>
        </p:txBody>
      </p:sp>
      <p:sp>
        <p:nvSpPr>
          <p:cNvPr id="3" name="Slide Number Placeholder 2"/>
          <p:cNvSpPr>
            <a:spLocks noGrp="1"/>
          </p:cNvSpPr>
          <p:nvPr>
            <p:ph type="sldNum" sz="quarter" idx="12"/>
          </p:nvPr>
        </p:nvSpPr>
        <p:spPr/>
        <p:txBody>
          <a:bodyPr>
            <a:normAutofit/>
          </a:bodyPr>
          <a:lstStyle/>
          <a:p>
            <a:fld id="{BAB61701-5FEF-4810-B8D0-6821BF5DD4EB}" type="slidenum">
              <a:rPr lang="en-US" smtClean="0"/>
              <a:pPr/>
              <a:t>70</a:t>
            </a:fld>
            <a:endParaRPr lang="en-US" dirty="0"/>
          </a:p>
        </p:txBody>
      </p:sp>
    </p:spTree>
    <p:extLst>
      <p:ext uri="{BB962C8B-B14F-4D97-AF65-F5344CB8AC3E}">
        <p14:creationId xmlns:p14="http://schemas.microsoft.com/office/powerpoint/2010/main" val="180238360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28600"/>
            <a:ext cx="7886700" cy="1325563"/>
          </a:xfrm>
        </p:spPr>
        <p:txBody>
          <a:bodyPr>
            <a:normAutofit/>
          </a:bodyPr>
          <a:lstStyle/>
          <a:p>
            <a:r>
              <a:rPr lang="en-US" sz="4000" b="1" dirty="0">
                <a:solidFill>
                  <a:schemeClr val="accent1">
                    <a:lumMod val="50000"/>
                  </a:schemeClr>
                </a:solidFill>
              </a:rPr>
              <a:t>Exercise I</a:t>
            </a:r>
          </a:p>
        </p:txBody>
      </p:sp>
      <p:sp>
        <p:nvSpPr>
          <p:cNvPr id="4" name="Content Placeholder 3"/>
          <p:cNvSpPr>
            <a:spLocks noGrp="1"/>
          </p:cNvSpPr>
          <p:nvPr>
            <p:ph idx="1"/>
          </p:nvPr>
        </p:nvSpPr>
        <p:spPr>
          <a:xfrm>
            <a:off x="630450" y="1371600"/>
            <a:ext cx="8056350" cy="5105400"/>
          </a:xfrm>
        </p:spPr>
        <p:txBody>
          <a:bodyPr>
            <a:noAutofit/>
          </a:bodyPr>
          <a:lstStyle/>
          <a:p>
            <a:pPr marL="0" indent="0">
              <a:lnSpc>
                <a:spcPct val="80000"/>
              </a:lnSpc>
              <a:buNone/>
            </a:pPr>
            <a:r>
              <a:rPr lang="en-US" sz="2400" dirty="0"/>
              <a:t>Carl has been a manager for the Board for 5 years. Carl approaches another manager, Terry, and tells him that she identifies as a transgender woman and is beginning the process of transitioning at work. From now on, Carl would like to be called Kay, will be wearing clothing consistent with an identity as a woman, and prefers the use of feminine pronouns. </a:t>
            </a:r>
          </a:p>
          <a:p>
            <a:pPr marL="0" indent="0">
              <a:lnSpc>
                <a:spcPct val="80000"/>
              </a:lnSpc>
              <a:buNone/>
            </a:pPr>
            <a:r>
              <a:rPr lang="en-US" sz="2400" dirty="0"/>
              <a:t>As the weeks pass, Kay’s coworkers become accustomed to her new name and appearance, but some of them inadvertently refer to Kay as “Carl” and use the masculine pronoun “he,” especially when telling stories about things that happened before Kay’s transition. Usually, the coworkers quickly correct themselves when this happens. Terry, however, pointedly says “good morning, Carl,” when Kay passes by, and makes comments like “nice dress, dude.” </a:t>
            </a:r>
          </a:p>
          <a:p>
            <a:pPr marL="0" indent="0">
              <a:lnSpc>
                <a:spcPct val="80000"/>
              </a:lnSpc>
              <a:buNone/>
            </a:pPr>
            <a:r>
              <a:rPr lang="en-US" sz="2400" dirty="0"/>
              <a:t>Kay, embarrassed, says nothing to Terry or anyone else about these comments for months. </a:t>
            </a:r>
          </a:p>
          <a:p>
            <a:pPr marL="0" indent="0">
              <a:lnSpc>
                <a:spcPct val="80000"/>
              </a:lnSpc>
              <a:buNone/>
            </a:pPr>
            <a:r>
              <a:rPr lang="en-US" sz="2400" dirty="0"/>
              <a:t> </a:t>
            </a:r>
          </a:p>
        </p:txBody>
      </p:sp>
      <p:sp>
        <p:nvSpPr>
          <p:cNvPr id="3" name="Slide Number Placeholder 2"/>
          <p:cNvSpPr>
            <a:spLocks noGrp="1"/>
          </p:cNvSpPr>
          <p:nvPr>
            <p:ph type="sldNum" sz="quarter" idx="12"/>
          </p:nvPr>
        </p:nvSpPr>
        <p:spPr/>
        <p:txBody>
          <a:bodyPr>
            <a:normAutofit/>
          </a:bodyPr>
          <a:lstStyle/>
          <a:p>
            <a:fld id="{BAB61701-5FEF-4810-B8D0-6821BF5DD4EB}" type="slidenum">
              <a:rPr lang="en-US" smtClean="0"/>
              <a:pPr/>
              <a:t>71</a:t>
            </a:fld>
            <a:endParaRPr lang="en-US" dirty="0"/>
          </a:p>
        </p:txBody>
      </p:sp>
    </p:spTree>
    <p:extLst>
      <p:ext uri="{BB962C8B-B14F-4D97-AF65-F5344CB8AC3E}">
        <p14:creationId xmlns:p14="http://schemas.microsoft.com/office/powerpoint/2010/main" val="424690145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28600"/>
            <a:ext cx="7886700" cy="1325563"/>
          </a:xfrm>
        </p:spPr>
        <p:txBody>
          <a:bodyPr>
            <a:normAutofit/>
          </a:bodyPr>
          <a:lstStyle/>
          <a:p>
            <a:r>
              <a:rPr lang="en-US" sz="4000" b="1" dirty="0">
                <a:solidFill>
                  <a:schemeClr val="accent1">
                    <a:lumMod val="50000"/>
                  </a:schemeClr>
                </a:solidFill>
              </a:rPr>
              <a:t>Exercise I Test</a:t>
            </a:r>
          </a:p>
        </p:txBody>
      </p:sp>
      <p:sp>
        <p:nvSpPr>
          <p:cNvPr id="4" name="Content Placeholder 3"/>
          <p:cNvSpPr>
            <a:spLocks noGrp="1"/>
          </p:cNvSpPr>
          <p:nvPr>
            <p:ph idx="1"/>
          </p:nvPr>
        </p:nvSpPr>
        <p:spPr>
          <a:xfrm>
            <a:off x="685800" y="1355723"/>
            <a:ext cx="7675350" cy="4908551"/>
          </a:xfrm>
        </p:spPr>
        <p:txBody>
          <a:bodyPr>
            <a:noAutofit/>
          </a:bodyPr>
          <a:lstStyle/>
          <a:p>
            <a:pPr marL="0" indent="0">
              <a:lnSpc>
                <a:spcPct val="80000"/>
              </a:lnSpc>
              <a:buClr>
                <a:schemeClr val="tx1"/>
              </a:buClr>
              <a:buNone/>
            </a:pPr>
            <a:r>
              <a:rPr lang="en-US" sz="2400" dirty="0"/>
              <a:t>What advice would you give Kay?</a:t>
            </a:r>
          </a:p>
          <a:p>
            <a:pPr marL="514350" indent="-514350">
              <a:lnSpc>
                <a:spcPct val="80000"/>
              </a:lnSpc>
              <a:buClr>
                <a:schemeClr val="tx1"/>
              </a:buClr>
              <a:buFont typeface="+mj-lt"/>
              <a:buAutoNum type="alphaUcPeriod"/>
            </a:pPr>
            <a:r>
              <a:rPr lang="en-US" sz="2400" dirty="0"/>
              <a:t>Kay should keep her head down and try to focus on work. Not everyone is going to be comfortable with her gender transition and she should expect some negative comments and remarks.</a:t>
            </a:r>
          </a:p>
          <a:p>
            <a:pPr marL="514350" indent="-514350">
              <a:lnSpc>
                <a:spcPct val="80000"/>
              </a:lnSpc>
              <a:buClr>
                <a:schemeClr val="tx1"/>
              </a:buClr>
              <a:buFont typeface="+mj-lt"/>
              <a:buAutoNum type="alphaUcPeriod"/>
            </a:pPr>
            <a:r>
              <a:rPr lang="en-US" sz="2400" dirty="0"/>
              <a:t>Kay has a claim for discrimination and harassment because of gender identity and gender expression against the Board because of Terry’s treatment of her, as well as because of her coworkers’ occasional use of the wrong name and pronoun. Those coworkers should be reprimanded and notes placed in their files.</a:t>
            </a:r>
          </a:p>
          <a:p>
            <a:pPr marL="514350" indent="-514350">
              <a:lnSpc>
                <a:spcPct val="80000"/>
              </a:lnSpc>
              <a:buClr>
                <a:schemeClr val="tx1"/>
              </a:buClr>
              <a:buFont typeface="+mj-lt"/>
              <a:buAutoNum type="alphaUcPeriod"/>
            </a:pPr>
            <a:r>
              <a:rPr lang="en-US" sz="2400" dirty="0"/>
              <a:t>Kay has a claim against Terry and the Board because of Terry’s negative comments and purposeful, repeated use of the wrong name and pronouns. Her coworkers’ occasional and accidental mistakes do not create a situation of discrimination or harassment.</a:t>
            </a:r>
          </a:p>
          <a:p>
            <a:pPr marL="514350" indent="-514350">
              <a:lnSpc>
                <a:spcPct val="80000"/>
              </a:lnSpc>
              <a:buFont typeface="+mj-lt"/>
              <a:buAutoNum type="alphaUcPeriod"/>
            </a:pPr>
            <a:endParaRPr lang="en-US" sz="2400" dirty="0"/>
          </a:p>
          <a:p>
            <a:pPr marL="514350" indent="-514350">
              <a:lnSpc>
                <a:spcPct val="80000"/>
              </a:lnSpc>
              <a:buFont typeface="+mj-lt"/>
              <a:buAutoNum type="alphaUcPeriod"/>
            </a:pPr>
            <a:endParaRPr lang="en-US" sz="2400" dirty="0"/>
          </a:p>
        </p:txBody>
      </p:sp>
      <p:sp>
        <p:nvSpPr>
          <p:cNvPr id="3" name="Slide Number Placeholder 2"/>
          <p:cNvSpPr>
            <a:spLocks noGrp="1"/>
          </p:cNvSpPr>
          <p:nvPr>
            <p:ph type="sldNum" sz="quarter" idx="12"/>
          </p:nvPr>
        </p:nvSpPr>
        <p:spPr/>
        <p:txBody>
          <a:bodyPr>
            <a:normAutofit/>
          </a:bodyPr>
          <a:lstStyle/>
          <a:p>
            <a:fld id="{BAB61701-5FEF-4810-B8D0-6821BF5DD4EB}" type="slidenum">
              <a:rPr lang="en-US" smtClean="0"/>
              <a:pPr/>
              <a:t>72</a:t>
            </a:fld>
            <a:endParaRPr lang="en-US" dirty="0"/>
          </a:p>
        </p:txBody>
      </p:sp>
    </p:spTree>
    <p:extLst>
      <p:ext uri="{BB962C8B-B14F-4D97-AF65-F5344CB8AC3E}">
        <p14:creationId xmlns:p14="http://schemas.microsoft.com/office/powerpoint/2010/main" val="258277759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chemeClr val="accent1">
                    <a:lumMod val="50000"/>
                  </a:schemeClr>
                </a:solidFill>
              </a:rPr>
              <a:t>Exercise I: Best Answer</a:t>
            </a:r>
          </a:p>
        </p:txBody>
      </p:sp>
      <p:sp>
        <p:nvSpPr>
          <p:cNvPr id="4" name="Content Placeholder 3"/>
          <p:cNvSpPr>
            <a:spLocks noGrp="1"/>
          </p:cNvSpPr>
          <p:nvPr>
            <p:ph idx="1"/>
          </p:nvPr>
        </p:nvSpPr>
        <p:spPr>
          <a:xfrm>
            <a:off x="685800" y="1687340"/>
            <a:ext cx="7675350" cy="4351338"/>
          </a:xfrm>
        </p:spPr>
        <p:txBody>
          <a:bodyPr>
            <a:normAutofit/>
          </a:bodyPr>
          <a:lstStyle/>
          <a:p>
            <a:pPr marL="0" indent="0">
              <a:buClr>
                <a:schemeClr val="tx1"/>
              </a:buClr>
              <a:buNone/>
            </a:pPr>
            <a:r>
              <a:rPr lang="en-US" sz="2400" dirty="0"/>
              <a:t>C.</a:t>
            </a:r>
          </a:p>
          <a:p>
            <a:pPr marL="0" indent="0">
              <a:buClr>
                <a:schemeClr val="tx1"/>
              </a:buClr>
              <a:buNone/>
            </a:pPr>
            <a:endParaRPr lang="en-US" sz="2400" dirty="0"/>
          </a:p>
          <a:p>
            <a:pPr marL="0" indent="0">
              <a:buClr>
                <a:schemeClr val="tx1"/>
              </a:buClr>
              <a:buNone/>
            </a:pPr>
            <a:r>
              <a:rPr lang="en-US" sz="2400" dirty="0"/>
              <a:t>Kay has a claim against Terry and the Board because of Terry’s negative comments and purposeful, repeated use of the wrong name and pronouns. Her coworkers’ occasional and accidental mistakes do not create a situation of discrimination or harassment.</a:t>
            </a:r>
          </a:p>
          <a:p>
            <a:pPr marL="514350" indent="-514350">
              <a:buClr>
                <a:schemeClr val="accent5">
                  <a:lumMod val="20000"/>
                  <a:lumOff val="80000"/>
                </a:schemeClr>
              </a:buClr>
              <a:buFont typeface="+mj-lt"/>
              <a:buAutoNum type="alphaUcPeriod"/>
            </a:pPr>
            <a:endParaRPr lang="en-US" sz="2400" dirty="0"/>
          </a:p>
        </p:txBody>
      </p:sp>
      <p:sp>
        <p:nvSpPr>
          <p:cNvPr id="3" name="Slide Number Placeholder 2"/>
          <p:cNvSpPr>
            <a:spLocks noGrp="1"/>
          </p:cNvSpPr>
          <p:nvPr>
            <p:ph type="sldNum" sz="quarter" idx="12"/>
          </p:nvPr>
        </p:nvSpPr>
        <p:spPr/>
        <p:txBody>
          <a:bodyPr>
            <a:normAutofit/>
          </a:bodyPr>
          <a:lstStyle/>
          <a:p>
            <a:fld id="{BAB61701-5FEF-4810-B8D0-6821BF5DD4EB}" type="slidenum">
              <a:rPr lang="en-US" smtClean="0"/>
              <a:pPr/>
              <a:t>73</a:t>
            </a:fld>
            <a:endParaRPr lang="en-US" dirty="0"/>
          </a:p>
        </p:txBody>
      </p:sp>
    </p:spTree>
    <p:extLst>
      <p:ext uri="{BB962C8B-B14F-4D97-AF65-F5344CB8AC3E}">
        <p14:creationId xmlns:p14="http://schemas.microsoft.com/office/powerpoint/2010/main" val="190283221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AB61701-5FEF-4810-B8D0-6821BF5DD4EB}" type="slidenum">
              <a:rPr lang="en-US" smtClean="0"/>
              <a:pPr/>
              <a:t>74</a:t>
            </a:fld>
            <a:endParaRPr lang="en-US" dirty="0"/>
          </a:p>
        </p:txBody>
      </p:sp>
      <p:sp>
        <p:nvSpPr>
          <p:cNvPr id="5" name="Title 4">
            <a:extLst>
              <a:ext uri="{FF2B5EF4-FFF2-40B4-BE49-F238E27FC236}">
                <a16:creationId xmlns:a16="http://schemas.microsoft.com/office/drawing/2014/main" id="{5F4F5E74-AFAF-4536-BB61-40B6D9322398}"/>
              </a:ext>
            </a:extLst>
          </p:cNvPr>
          <p:cNvSpPr txBox="1">
            <a:spLocks/>
          </p:cNvSpPr>
          <p:nvPr/>
        </p:nvSpPr>
        <p:spPr>
          <a:xfrm>
            <a:off x="609601" y="3886200"/>
            <a:ext cx="8534399" cy="1708172"/>
          </a:xfrm>
          <a:prstGeom prst="rect">
            <a:avLst/>
          </a:prstGeom>
        </p:spPr>
        <p:txBody>
          <a:bodyPr vert="horz" lIns="91440" tIns="45720" rIns="91440" bIns="45720" rtlCol="0" anchor="b">
            <a:noAutofit/>
          </a:bodyPr>
          <a:lstStyle>
            <a:lvl1pPr algn="l" defTabSz="685800" rtl="0" eaLnBrk="1" latinLnBrk="0" hangingPunct="1">
              <a:lnSpc>
                <a:spcPct val="90000"/>
              </a:lnSpc>
              <a:spcBef>
                <a:spcPct val="0"/>
              </a:spcBef>
              <a:buNone/>
              <a:defRPr sz="4500" kern="1200">
                <a:solidFill>
                  <a:schemeClr val="tx1"/>
                </a:solidFill>
                <a:latin typeface="+mj-lt"/>
                <a:ea typeface="+mj-ea"/>
                <a:cs typeface="+mj-cs"/>
              </a:defRPr>
            </a:lvl1pPr>
          </a:lstStyle>
          <a:p>
            <a:r>
              <a:rPr lang="en-US" sz="4000" b="1" dirty="0">
                <a:solidFill>
                  <a:schemeClr val="accent1">
                    <a:lumMod val="50000"/>
                  </a:schemeClr>
                </a:solidFill>
              </a:rPr>
              <a:t>PREVENTING &amp; RESPONDING </a:t>
            </a:r>
            <a:br>
              <a:rPr lang="en-US" sz="4000" b="1" dirty="0">
                <a:solidFill>
                  <a:schemeClr val="accent1">
                    <a:lumMod val="50000"/>
                  </a:schemeClr>
                </a:solidFill>
              </a:rPr>
            </a:br>
            <a:r>
              <a:rPr lang="en-US" sz="4000" b="1" dirty="0">
                <a:solidFill>
                  <a:schemeClr val="accent1">
                    <a:lumMod val="50000"/>
                  </a:schemeClr>
                </a:solidFill>
              </a:rPr>
              <a:t>TO SEXUAL HARASSMENT</a:t>
            </a:r>
          </a:p>
        </p:txBody>
      </p:sp>
      <p:cxnSp>
        <p:nvCxnSpPr>
          <p:cNvPr id="7" name="Straight Connector 6">
            <a:extLst>
              <a:ext uri="{FF2B5EF4-FFF2-40B4-BE49-F238E27FC236}">
                <a16:creationId xmlns:a16="http://schemas.microsoft.com/office/drawing/2014/main" id="{6C68F0C8-3CF9-4C4B-BA2F-0A86922CF042}"/>
              </a:ext>
            </a:extLst>
          </p:cNvPr>
          <p:cNvCxnSpPr/>
          <p:nvPr/>
        </p:nvCxnSpPr>
        <p:spPr>
          <a:xfrm>
            <a:off x="717100" y="5715000"/>
            <a:ext cx="6858000" cy="0"/>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0011830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sz="4000" b="1" dirty="0">
                <a:solidFill>
                  <a:schemeClr val="accent1">
                    <a:lumMod val="50000"/>
                  </a:schemeClr>
                </a:solidFill>
              </a:rPr>
              <a:t>True or False Quiz #8</a:t>
            </a:r>
          </a:p>
        </p:txBody>
      </p:sp>
      <p:sp>
        <p:nvSpPr>
          <p:cNvPr id="6" name="Content Placeholder 5"/>
          <p:cNvSpPr>
            <a:spLocks noGrp="1"/>
          </p:cNvSpPr>
          <p:nvPr>
            <p:ph idx="1"/>
          </p:nvPr>
        </p:nvSpPr>
        <p:spPr/>
        <p:txBody>
          <a:bodyPr>
            <a:normAutofit/>
          </a:bodyPr>
          <a:lstStyle/>
          <a:p>
            <a:pPr marL="457200" indent="-457200">
              <a:buFont typeface="+mj-lt"/>
              <a:buAutoNum type="arabicPeriod"/>
            </a:pPr>
            <a:r>
              <a:rPr lang="en-US" sz="2400" dirty="0"/>
              <a:t>The DFEH can seek injunctive relief to compel employers to take all reasonable steps to prevent unlawful discrimination without proving an underlying violation of the FEHA. True/False</a:t>
            </a:r>
          </a:p>
          <a:p>
            <a:pPr marL="457200" indent="-457200">
              <a:buFont typeface="+mj-lt"/>
              <a:buAutoNum type="arabicPeriod"/>
            </a:pPr>
            <a:r>
              <a:rPr lang="en-US" sz="2400" dirty="0"/>
              <a:t>The employer’s duty to take immediate, effective action in response to a claim of sexual harassment only applies where there is a credible report or threat of unwanted physical contact. True/False</a:t>
            </a:r>
          </a:p>
        </p:txBody>
      </p:sp>
      <p:sp>
        <p:nvSpPr>
          <p:cNvPr id="4" name="Slide Number Placeholder 3"/>
          <p:cNvSpPr>
            <a:spLocks noGrp="1"/>
          </p:cNvSpPr>
          <p:nvPr>
            <p:ph type="sldNum" sz="quarter" idx="12"/>
          </p:nvPr>
        </p:nvSpPr>
        <p:spPr/>
        <p:txBody>
          <a:bodyPr/>
          <a:lstStyle/>
          <a:p>
            <a:fld id="{BAB61701-5FEF-4810-B8D0-6821BF5DD4EB}" type="slidenum">
              <a:rPr lang="en-US" smtClean="0">
                <a:gradFill flip="none" rotWithShape="1">
                  <a:gsLst>
                    <a:gs pos="28000">
                      <a:prstClr val="white">
                        <a:lumMod val="93000"/>
                      </a:prstClr>
                    </a:gs>
                    <a:gs pos="0">
                      <a:prstClr val="black">
                        <a:lumMod val="38000"/>
                        <a:lumOff val="62000"/>
                      </a:prstClr>
                    </a:gs>
                    <a:gs pos="100000">
                      <a:srgbClr val="8ED5C1">
                        <a:lumMod val="0"/>
                        <a:lumOff val="100000"/>
                      </a:srgbClr>
                    </a:gs>
                  </a:gsLst>
                  <a:lin ang="5400000" scaled="1"/>
                  <a:tileRect/>
                </a:gradFill>
              </a:rPr>
              <a:pPr/>
              <a:t>75</a:t>
            </a:fld>
            <a:endParaRPr lang="en-US" dirty="0">
              <a:gradFill flip="none" rotWithShape="1">
                <a:gsLst>
                  <a:gs pos="28000">
                    <a:prstClr val="white">
                      <a:lumMod val="93000"/>
                    </a:prstClr>
                  </a:gs>
                  <a:gs pos="0">
                    <a:prstClr val="black">
                      <a:lumMod val="38000"/>
                      <a:lumOff val="62000"/>
                    </a:prstClr>
                  </a:gs>
                  <a:gs pos="100000">
                    <a:srgbClr val="8ED5C1">
                      <a:lumMod val="0"/>
                      <a:lumOff val="100000"/>
                    </a:srgbClr>
                  </a:gs>
                </a:gsLst>
                <a:lin ang="5400000" scaled="1"/>
                <a:tileRect/>
              </a:gradFill>
            </a:endParaRPr>
          </a:p>
        </p:txBody>
      </p:sp>
    </p:spTree>
    <p:extLst>
      <p:ext uri="{BB962C8B-B14F-4D97-AF65-F5344CB8AC3E}">
        <p14:creationId xmlns:p14="http://schemas.microsoft.com/office/powerpoint/2010/main" val="903284852"/>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chemeClr val="accent1">
                    <a:lumMod val="50000"/>
                  </a:schemeClr>
                </a:solidFill>
              </a:rPr>
              <a:t>Answer to True or False Quiz #8</a:t>
            </a:r>
          </a:p>
        </p:txBody>
      </p:sp>
      <p:sp>
        <p:nvSpPr>
          <p:cNvPr id="3" name="Content Placeholder 2"/>
          <p:cNvSpPr>
            <a:spLocks noGrp="1"/>
          </p:cNvSpPr>
          <p:nvPr>
            <p:ph idx="1"/>
          </p:nvPr>
        </p:nvSpPr>
        <p:spPr/>
        <p:txBody>
          <a:bodyPr>
            <a:normAutofit/>
          </a:bodyPr>
          <a:lstStyle/>
          <a:p>
            <a:pPr marL="457200" indent="-457200">
              <a:buFont typeface="+mj-lt"/>
              <a:buAutoNum type="arabicPeriod"/>
            </a:pPr>
            <a:r>
              <a:rPr lang="en-US" sz="2400" dirty="0"/>
              <a:t>The DFEH can seek injunctive relief to compel employers to take all reasonable steps to prevent unlawful discrimination without proving an underlying violation of the FEHA. </a:t>
            </a:r>
            <a:r>
              <a:rPr lang="en-US" sz="2400" dirty="0">
                <a:solidFill>
                  <a:schemeClr val="accent1">
                    <a:lumMod val="50000"/>
                  </a:schemeClr>
                </a:solidFill>
              </a:rPr>
              <a:t>TRUE</a:t>
            </a:r>
          </a:p>
          <a:p>
            <a:pPr marL="457200" indent="-457200">
              <a:buFont typeface="+mj-lt"/>
              <a:buAutoNum type="arabicPeriod"/>
            </a:pPr>
            <a:r>
              <a:rPr lang="en-US" sz="2400" dirty="0"/>
              <a:t>The employer’s duty to take immediate, effective action in response to a claim of sexual harassment only applies where there is a credible report or threat of unwanted physical contact. </a:t>
            </a:r>
            <a:r>
              <a:rPr lang="en-US" sz="2400" dirty="0">
                <a:solidFill>
                  <a:schemeClr val="accent1">
                    <a:lumMod val="50000"/>
                  </a:schemeClr>
                </a:solidFill>
              </a:rPr>
              <a:t>FALSE</a:t>
            </a:r>
          </a:p>
          <a:p>
            <a:pPr marL="0" indent="0">
              <a:buNone/>
            </a:pPr>
            <a:endParaRPr lang="en-US" sz="2400" dirty="0"/>
          </a:p>
        </p:txBody>
      </p:sp>
      <p:sp>
        <p:nvSpPr>
          <p:cNvPr id="4" name="Slide Number Placeholder 3"/>
          <p:cNvSpPr>
            <a:spLocks noGrp="1"/>
          </p:cNvSpPr>
          <p:nvPr>
            <p:ph type="sldNum" sz="quarter" idx="12"/>
          </p:nvPr>
        </p:nvSpPr>
        <p:spPr/>
        <p:txBody>
          <a:bodyPr/>
          <a:lstStyle/>
          <a:p>
            <a:fld id="{BAB61701-5FEF-4810-B8D0-6821BF5DD4EB}" type="slidenum">
              <a:rPr lang="en-US" smtClean="0">
                <a:gradFill flip="none" rotWithShape="1">
                  <a:gsLst>
                    <a:gs pos="28000">
                      <a:prstClr val="white">
                        <a:lumMod val="93000"/>
                      </a:prstClr>
                    </a:gs>
                    <a:gs pos="0">
                      <a:prstClr val="black">
                        <a:lumMod val="38000"/>
                        <a:lumOff val="62000"/>
                      </a:prstClr>
                    </a:gs>
                    <a:gs pos="100000">
                      <a:srgbClr val="8ED5C1">
                        <a:lumMod val="0"/>
                        <a:lumOff val="100000"/>
                      </a:srgbClr>
                    </a:gs>
                  </a:gsLst>
                  <a:lin ang="5400000" scaled="1"/>
                  <a:tileRect/>
                </a:gradFill>
              </a:rPr>
              <a:pPr/>
              <a:t>76</a:t>
            </a:fld>
            <a:endParaRPr lang="en-US" dirty="0">
              <a:gradFill flip="none" rotWithShape="1">
                <a:gsLst>
                  <a:gs pos="28000">
                    <a:prstClr val="white">
                      <a:lumMod val="93000"/>
                    </a:prstClr>
                  </a:gs>
                  <a:gs pos="0">
                    <a:prstClr val="black">
                      <a:lumMod val="38000"/>
                      <a:lumOff val="62000"/>
                    </a:prstClr>
                  </a:gs>
                  <a:gs pos="100000">
                    <a:srgbClr val="8ED5C1">
                      <a:lumMod val="0"/>
                      <a:lumOff val="100000"/>
                    </a:srgbClr>
                  </a:gs>
                </a:gsLst>
                <a:lin ang="5400000" scaled="1"/>
                <a:tileRect/>
              </a:gradFill>
            </a:endParaRPr>
          </a:p>
        </p:txBody>
      </p:sp>
    </p:spTree>
    <p:extLst>
      <p:ext uri="{BB962C8B-B14F-4D97-AF65-F5344CB8AC3E}">
        <p14:creationId xmlns:p14="http://schemas.microsoft.com/office/powerpoint/2010/main" val="371998481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588963"/>
            <a:ext cx="7219950" cy="1325563"/>
          </a:xfrm>
        </p:spPr>
        <p:txBody>
          <a:bodyPr>
            <a:noAutofit/>
          </a:bodyPr>
          <a:lstStyle/>
          <a:p>
            <a:r>
              <a:rPr lang="en-US" sz="4000" b="1" dirty="0">
                <a:solidFill>
                  <a:schemeClr val="accent1">
                    <a:lumMod val="50000"/>
                  </a:schemeClr>
                </a:solidFill>
              </a:rPr>
              <a:t>Employers Must Take All Reasonable Steps</a:t>
            </a:r>
          </a:p>
        </p:txBody>
      </p:sp>
      <p:sp>
        <p:nvSpPr>
          <p:cNvPr id="4" name="Content Placeholder 3"/>
          <p:cNvSpPr>
            <a:spLocks noGrp="1"/>
          </p:cNvSpPr>
          <p:nvPr>
            <p:ph idx="1"/>
          </p:nvPr>
        </p:nvSpPr>
        <p:spPr>
          <a:xfrm>
            <a:off x="647700" y="2201862"/>
            <a:ext cx="7505700" cy="4351338"/>
          </a:xfrm>
        </p:spPr>
        <p:txBody>
          <a:bodyPr>
            <a:normAutofit/>
          </a:bodyPr>
          <a:lstStyle/>
          <a:p>
            <a:pPr marL="0" indent="0">
              <a:buNone/>
            </a:pPr>
            <a:r>
              <a:rPr lang="en-US" sz="2400" dirty="0"/>
              <a:t>It is unlawful for employers to fail to take all reasonable steps to prevent discrimination, harassment and retaliation. A determination as to whether an employer has complied with Government Code section 12940(k) includes an individualized assessment dependent upon numerous factors sometimes unique to the particular employer, including, but not limited to: workforce size, budget, nature of the business, and the facts of the case.</a:t>
            </a:r>
          </a:p>
          <a:p>
            <a:pPr marL="0" indent="0">
              <a:buNone/>
            </a:pPr>
            <a:endParaRPr lang="en-US" sz="2400" dirty="0"/>
          </a:p>
        </p:txBody>
      </p:sp>
      <p:sp>
        <p:nvSpPr>
          <p:cNvPr id="3" name="Slide Number Placeholder 2"/>
          <p:cNvSpPr>
            <a:spLocks noGrp="1"/>
          </p:cNvSpPr>
          <p:nvPr>
            <p:ph type="sldNum" sz="quarter" idx="12"/>
          </p:nvPr>
        </p:nvSpPr>
        <p:spPr/>
        <p:txBody>
          <a:bodyPr>
            <a:normAutofit/>
          </a:bodyPr>
          <a:lstStyle/>
          <a:p>
            <a:fld id="{BAB61701-5FEF-4810-B8D0-6821BF5DD4EB}" type="slidenum">
              <a:rPr lang="en-US" smtClean="0"/>
              <a:pPr/>
              <a:t>77</a:t>
            </a:fld>
            <a:endParaRPr lang="en-US" dirty="0"/>
          </a:p>
        </p:txBody>
      </p:sp>
    </p:spTree>
    <p:extLst>
      <p:ext uri="{BB962C8B-B14F-4D97-AF65-F5344CB8AC3E}">
        <p14:creationId xmlns:p14="http://schemas.microsoft.com/office/powerpoint/2010/main" val="3973033537"/>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28650" y="593727"/>
            <a:ext cx="7886700" cy="1325563"/>
          </a:xfrm>
        </p:spPr>
        <p:txBody>
          <a:bodyPr>
            <a:normAutofit/>
          </a:bodyPr>
          <a:lstStyle/>
          <a:p>
            <a:r>
              <a:rPr lang="en-US" sz="4000" b="1" dirty="0">
                <a:solidFill>
                  <a:schemeClr val="accent1">
                    <a:lumMod val="50000"/>
                  </a:schemeClr>
                </a:solidFill>
              </a:rPr>
              <a:t>Policies &amp; Procedures: </a:t>
            </a:r>
            <a:br>
              <a:rPr lang="en-US" sz="4000" b="1" dirty="0">
                <a:solidFill>
                  <a:schemeClr val="accent1">
                    <a:lumMod val="50000"/>
                  </a:schemeClr>
                </a:solidFill>
              </a:rPr>
            </a:br>
            <a:r>
              <a:rPr lang="en-US" sz="4000" b="1" dirty="0">
                <a:solidFill>
                  <a:schemeClr val="accent1">
                    <a:lumMod val="50000"/>
                  </a:schemeClr>
                </a:solidFill>
              </a:rPr>
              <a:t>Basic Steps in an Investigation</a:t>
            </a:r>
          </a:p>
        </p:txBody>
      </p:sp>
      <p:sp>
        <p:nvSpPr>
          <p:cNvPr id="6" name="Content Placeholder 5"/>
          <p:cNvSpPr>
            <a:spLocks noGrp="1"/>
          </p:cNvSpPr>
          <p:nvPr>
            <p:ph idx="1"/>
          </p:nvPr>
        </p:nvSpPr>
        <p:spPr>
          <a:xfrm>
            <a:off x="685800" y="2206625"/>
            <a:ext cx="7675350" cy="4651375"/>
          </a:xfrm>
        </p:spPr>
        <p:txBody>
          <a:bodyPr>
            <a:noAutofit/>
          </a:bodyPr>
          <a:lstStyle/>
          <a:p>
            <a:pPr marL="0" indent="0">
              <a:buNone/>
            </a:pPr>
            <a:r>
              <a:rPr lang="en-US" sz="2400" dirty="0"/>
              <a:t>The employer is obligated to conduct an effective workplace investigation of a harassment complaint, and should:</a:t>
            </a:r>
          </a:p>
          <a:p>
            <a:pPr lvl="1"/>
            <a:r>
              <a:rPr lang="en-US" sz="2400" dirty="0"/>
              <a:t>Conduct a thorough interview with the complaining party.</a:t>
            </a:r>
          </a:p>
          <a:p>
            <a:pPr lvl="1"/>
            <a:r>
              <a:rPr lang="en-US" sz="2400" dirty="0"/>
              <a:t>Give the accused party a chance to share their perspective of the events.</a:t>
            </a:r>
          </a:p>
          <a:p>
            <a:pPr lvl="1"/>
            <a:r>
              <a:rPr lang="en-US" sz="2400" dirty="0"/>
              <a:t>Interview relevant witnesses.</a:t>
            </a:r>
          </a:p>
        </p:txBody>
      </p:sp>
      <p:sp>
        <p:nvSpPr>
          <p:cNvPr id="4" name="Slide Number Placeholder 3"/>
          <p:cNvSpPr>
            <a:spLocks noGrp="1"/>
          </p:cNvSpPr>
          <p:nvPr>
            <p:ph type="sldNum" sz="quarter" idx="12"/>
          </p:nvPr>
        </p:nvSpPr>
        <p:spPr/>
        <p:txBody>
          <a:bodyPr>
            <a:normAutofit/>
          </a:bodyPr>
          <a:lstStyle/>
          <a:p>
            <a:fld id="{BAB61701-5FEF-4810-B8D0-6821BF5DD4EB}" type="slidenum">
              <a:rPr lang="en-US" smtClean="0"/>
              <a:pPr/>
              <a:t>78</a:t>
            </a:fld>
            <a:endParaRPr lang="en-US" dirty="0"/>
          </a:p>
        </p:txBody>
      </p:sp>
    </p:spTree>
    <p:extLst>
      <p:ext uri="{BB962C8B-B14F-4D97-AF65-F5344CB8AC3E}">
        <p14:creationId xmlns:p14="http://schemas.microsoft.com/office/powerpoint/2010/main" val="420763532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28650" y="593727"/>
            <a:ext cx="7372350" cy="1325563"/>
          </a:xfrm>
        </p:spPr>
        <p:txBody>
          <a:bodyPr>
            <a:normAutofit/>
          </a:bodyPr>
          <a:lstStyle/>
          <a:p>
            <a:r>
              <a:rPr lang="en-US" sz="4000" b="1" dirty="0">
                <a:solidFill>
                  <a:schemeClr val="accent1">
                    <a:lumMod val="50000"/>
                  </a:schemeClr>
                </a:solidFill>
              </a:rPr>
              <a:t>Policies &amp; Procedures: </a:t>
            </a:r>
            <a:br>
              <a:rPr lang="en-US" sz="4000" b="1" dirty="0">
                <a:solidFill>
                  <a:schemeClr val="accent1">
                    <a:lumMod val="50000"/>
                  </a:schemeClr>
                </a:solidFill>
              </a:rPr>
            </a:br>
            <a:r>
              <a:rPr lang="en-US" sz="4000" b="1" dirty="0">
                <a:solidFill>
                  <a:schemeClr val="accent1">
                    <a:lumMod val="50000"/>
                  </a:schemeClr>
                </a:solidFill>
              </a:rPr>
              <a:t>Basic Steps in an Investigation</a:t>
            </a:r>
          </a:p>
        </p:txBody>
      </p:sp>
      <p:sp>
        <p:nvSpPr>
          <p:cNvPr id="6" name="Content Placeholder 5"/>
          <p:cNvSpPr>
            <a:spLocks noGrp="1"/>
          </p:cNvSpPr>
          <p:nvPr>
            <p:ph idx="1"/>
          </p:nvPr>
        </p:nvSpPr>
        <p:spPr>
          <a:xfrm>
            <a:off x="685800" y="2130425"/>
            <a:ext cx="7086600" cy="4651375"/>
          </a:xfrm>
        </p:spPr>
        <p:txBody>
          <a:bodyPr>
            <a:noAutofit/>
          </a:bodyPr>
          <a:lstStyle/>
          <a:p>
            <a:pPr lvl="1"/>
            <a:r>
              <a:rPr lang="en-US" sz="2400" dirty="0"/>
              <a:t>Obtain all relevant documents.</a:t>
            </a:r>
          </a:p>
          <a:p>
            <a:pPr lvl="1"/>
            <a:r>
              <a:rPr lang="en-US" sz="2400" dirty="0"/>
              <a:t>Investigate all relevant avenues applicable to the allegations.</a:t>
            </a:r>
          </a:p>
          <a:p>
            <a:pPr lvl="1"/>
            <a:r>
              <a:rPr lang="en-US" sz="2400" dirty="0"/>
              <a:t>Reach a reasonable and fair conclusion based on the facts.</a:t>
            </a:r>
          </a:p>
          <a:p>
            <a:pPr marL="0" indent="0">
              <a:buNone/>
            </a:pPr>
            <a:endParaRPr lang="en-US" sz="2400" dirty="0"/>
          </a:p>
          <a:p>
            <a:pPr marL="0" indent="0">
              <a:buNone/>
            </a:pPr>
            <a:r>
              <a:rPr lang="en-US" sz="2400" dirty="0"/>
              <a:t>Supervisory Note:</a:t>
            </a:r>
          </a:p>
          <a:p>
            <a:pPr lvl="1"/>
            <a:r>
              <a:rPr lang="en-US" sz="2400" dirty="0"/>
              <a:t>Supervisors should be provided specific protocols to follow should they be accused of harassment.</a:t>
            </a:r>
          </a:p>
        </p:txBody>
      </p:sp>
      <p:sp>
        <p:nvSpPr>
          <p:cNvPr id="4" name="Slide Number Placeholder 3"/>
          <p:cNvSpPr>
            <a:spLocks noGrp="1"/>
          </p:cNvSpPr>
          <p:nvPr>
            <p:ph type="sldNum" sz="quarter" idx="12"/>
          </p:nvPr>
        </p:nvSpPr>
        <p:spPr/>
        <p:txBody>
          <a:bodyPr>
            <a:normAutofit/>
          </a:bodyPr>
          <a:lstStyle/>
          <a:p>
            <a:fld id="{BAB61701-5FEF-4810-B8D0-6821BF5DD4EB}" type="slidenum">
              <a:rPr lang="en-US" smtClean="0"/>
              <a:pPr/>
              <a:t>79</a:t>
            </a:fld>
            <a:endParaRPr lang="en-US" dirty="0"/>
          </a:p>
        </p:txBody>
      </p:sp>
    </p:spTree>
    <p:extLst>
      <p:ext uri="{BB962C8B-B14F-4D97-AF65-F5344CB8AC3E}">
        <p14:creationId xmlns:p14="http://schemas.microsoft.com/office/powerpoint/2010/main" val="12123960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chemeClr val="accent1">
                    <a:lumMod val="50000"/>
                  </a:schemeClr>
                </a:solidFill>
              </a:rPr>
              <a:t>Personal Liability of Harasser</a:t>
            </a:r>
          </a:p>
        </p:txBody>
      </p:sp>
      <p:sp>
        <p:nvSpPr>
          <p:cNvPr id="4" name="Content Placeholder 3"/>
          <p:cNvSpPr>
            <a:spLocks noGrp="1"/>
          </p:cNvSpPr>
          <p:nvPr>
            <p:ph idx="1"/>
          </p:nvPr>
        </p:nvSpPr>
        <p:spPr>
          <a:xfrm>
            <a:off x="628650" y="1825625"/>
            <a:ext cx="7600950" cy="4351338"/>
          </a:xfrm>
        </p:spPr>
        <p:txBody>
          <a:bodyPr>
            <a:normAutofit/>
          </a:bodyPr>
          <a:lstStyle/>
          <a:p>
            <a:pPr marL="0" indent="0">
              <a:buNone/>
            </a:pPr>
            <a:r>
              <a:rPr lang="en-US" sz="2400" dirty="0"/>
              <a:t>The individual harasser is personally liable for the damages caused by his or her unlawful actions.</a:t>
            </a:r>
          </a:p>
        </p:txBody>
      </p:sp>
      <p:sp>
        <p:nvSpPr>
          <p:cNvPr id="3" name="Slide Number Placeholder 2"/>
          <p:cNvSpPr>
            <a:spLocks noGrp="1"/>
          </p:cNvSpPr>
          <p:nvPr>
            <p:ph type="sldNum" sz="quarter" idx="12"/>
          </p:nvPr>
        </p:nvSpPr>
        <p:spPr/>
        <p:txBody>
          <a:bodyPr>
            <a:normAutofit/>
          </a:bodyPr>
          <a:lstStyle/>
          <a:p>
            <a:fld id="{BAB61701-5FEF-4810-B8D0-6821BF5DD4EB}" type="slidenum">
              <a:rPr lang="en-US" smtClean="0"/>
              <a:pPr/>
              <a:t>8</a:t>
            </a:fld>
            <a:endParaRPr lang="en-US" dirty="0"/>
          </a:p>
        </p:txBody>
      </p:sp>
    </p:spTree>
    <p:extLst>
      <p:ext uri="{BB962C8B-B14F-4D97-AF65-F5344CB8AC3E}">
        <p14:creationId xmlns:p14="http://schemas.microsoft.com/office/powerpoint/2010/main" val="1764024798"/>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chemeClr val="accent1">
                    <a:lumMod val="50000"/>
                  </a:schemeClr>
                </a:solidFill>
              </a:rPr>
              <a:t>Training</a:t>
            </a:r>
          </a:p>
        </p:txBody>
      </p:sp>
      <p:sp>
        <p:nvSpPr>
          <p:cNvPr id="4" name="Content Placeholder 3"/>
          <p:cNvSpPr>
            <a:spLocks noGrp="1"/>
          </p:cNvSpPr>
          <p:nvPr>
            <p:ph idx="1"/>
          </p:nvPr>
        </p:nvSpPr>
        <p:spPr>
          <a:xfrm>
            <a:off x="685800" y="1825625"/>
            <a:ext cx="7886700" cy="4351338"/>
          </a:xfrm>
        </p:spPr>
        <p:txBody>
          <a:bodyPr>
            <a:noAutofit/>
          </a:bodyPr>
          <a:lstStyle/>
          <a:p>
            <a:pPr marL="514350" indent="-514350">
              <a:buFont typeface="+mj-lt"/>
              <a:buAutoNum type="arabicPeriod"/>
            </a:pPr>
            <a:r>
              <a:rPr lang="en-US" sz="2400" dirty="0"/>
              <a:t>Provide training as required by the law.</a:t>
            </a:r>
          </a:p>
          <a:p>
            <a:pPr marL="514350" indent="-514350">
              <a:buFont typeface="+mj-lt"/>
              <a:buAutoNum type="arabicPeriod"/>
            </a:pPr>
            <a:r>
              <a:rPr lang="en-US" sz="2400" dirty="0"/>
              <a:t>Provide training even if it is not required by the law.</a:t>
            </a:r>
          </a:p>
          <a:p>
            <a:pPr marL="1108710" lvl="2" indent="-514350"/>
            <a:r>
              <a:rPr lang="en-US" sz="2400" dirty="0"/>
              <a:t>Implicit bias training</a:t>
            </a:r>
          </a:p>
          <a:p>
            <a:pPr marL="1108710" lvl="2" indent="-514350"/>
            <a:r>
              <a:rPr lang="en-US" sz="2400" dirty="0"/>
              <a:t>Interaction with certain groups</a:t>
            </a:r>
          </a:p>
          <a:p>
            <a:pPr marL="1108710" lvl="2" indent="-514350"/>
            <a:r>
              <a:rPr lang="en-US" sz="2400" dirty="0"/>
              <a:t>Bystander intervention</a:t>
            </a:r>
          </a:p>
          <a:p>
            <a:pPr marL="514350" indent="-514350">
              <a:buFont typeface="+mj-lt"/>
              <a:buAutoNum type="arabicPeriod"/>
            </a:pPr>
            <a:r>
              <a:rPr lang="en-US" sz="2400" dirty="0"/>
              <a:t>Keep training records.</a:t>
            </a:r>
          </a:p>
          <a:p>
            <a:pPr marL="514350" indent="-514350">
              <a:buFont typeface="+mj-lt"/>
              <a:buAutoNum type="arabicPeriod"/>
            </a:pPr>
            <a:r>
              <a:rPr lang="en-US" sz="2400" dirty="0"/>
              <a:t>Keep materials readily available in multiple formats </a:t>
            </a:r>
          </a:p>
          <a:p>
            <a:pPr marL="0" indent="0">
              <a:buNone/>
            </a:pPr>
            <a:r>
              <a:rPr lang="en-US" sz="2400" dirty="0"/>
              <a:t>        (e.g., paper, online).</a:t>
            </a:r>
          </a:p>
        </p:txBody>
      </p:sp>
      <p:sp>
        <p:nvSpPr>
          <p:cNvPr id="3" name="Slide Number Placeholder 2"/>
          <p:cNvSpPr>
            <a:spLocks noGrp="1"/>
          </p:cNvSpPr>
          <p:nvPr>
            <p:ph type="sldNum" sz="quarter" idx="12"/>
          </p:nvPr>
        </p:nvSpPr>
        <p:spPr/>
        <p:txBody>
          <a:bodyPr>
            <a:normAutofit/>
          </a:bodyPr>
          <a:lstStyle/>
          <a:p>
            <a:fld id="{BAB61701-5FEF-4810-B8D0-6821BF5DD4EB}" type="slidenum">
              <a:rPr lang="en-US" smtClean="0"/>
              <a:pPr/>
              <a:t>80</a:t>
            </a:fld>
            <a:endParaRPr lang="en-US" dirty="0"/>
          </a:p>
        </p:txBody>
      </p:sp>
    </p:spTree>
    <p:extLst>
      <p:ext uri="{BB962C8B-B14F-4D97-AF65-F5344CB8AC3E}">
        <p14:creationId xmlns:p14="http://schemas.microsoft.com/office/powerpoint/2010/main" val="3144262837"/>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chemeClr val="accent1">
                    <a:lumMod val="50000"/>
                  </a:schemeClr>
                </a:solidFill>
              </a:rPr>
              <a:t>Leadership</a:t>
            </a:r>
          </a:p>
        </p:txBody>
      </p:sp>
      <p:sp>
        <p:nvSpPr>
          <p:cNvPr id="4" name="Content Placeholder 3"/>
          <p:cNvSpPr>
            <a:spLocks noGrp="1"/>
          </p:cNvSpPr>
          <p:nvPr>
            <p:ph idx="1"/>
          </p:nvPr>
        </p:nvSpPr>
        <p:spPr>
          <a:xfrm>
            <a:off x="647700" y="1825625"/>
            <a:ext cx="7353300" cy="4351338"/>
          </a:xfrm>
        </p:spPr>
        <p:txBody>
          <a:bodyPr>
            <a:normAutofit/>
          </a:bodyPr>
          <a:lstStyle/>
          <a:p>
            <a:pPr marL="0" indent="0">
              <a:buNone/>
            </a:pPr>
            <a:r>
              <a:rPr lang="en-US" sz="2400" dirty="0"/>
              <a:t>Policies and training must be reinforced by leadership. The managers and supervisors must understand that their adherence to the standards of the law and internal policies is required.</a:t>
            </a:r>
          </a:p>
          <a:p>
            <a:pPr marL="0" indent="0">
              <a:buNone/>
            </a:pPr>
            <a:r>
              <a:rPr lang="en-US" sz="2400" dirty="0"/>
              <a:t>Top management should model desired behavior and provide appropriate support to managers and supervisors on the front lines.</a:t>
            </a:r>
          </a:p>
        </p:txBody>
      </p:sp>
      <p:sp>
        <p:nvSpPr>
          <p:cNvPr id="3" name="Slide Number Placeholder 2"/>
          <p:cNvSpPr>
            <a:spLocks noGrp="1"/>
          </p:cNvSpPr>
          <p:nvPr>
            <p:ph type="sldNum" sz="quarter" idx="12"/>
          </p:nvPr>
        </p:nvSpPr>
        <p:spPr/>
        <p:txBody>
          <a:bodyPr>
            <a:normAutofit/>
          </a:bodyPr>
          <a:lstStyle/>
          <a:p>
            <a:fld id="{BAB61701-5FEF-4810-B8D0-6821BF5DD4EB}" type="slidenum">
              <a:rPr lang="en-US" smtClean="0"/>
              <a:pPr/>
              <a:t>81</a:t>
            </a:fld>
            <a:endParaRPr lang="en-US" dirty="0"/>
          </a:p>
        </p:txBody>
      </p:sp>
    </p:spTree>
    <p:extLst>
      <p:ext uri="{BB962C8B-B14F-4D97-AF65-F5344CB8AC3E}">
        <p14:creationId xmlns:p14="http://schemas.microsoft.com/office/powerpoint/2010/main" val="192549913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sz="4000" b="1" dirty="0">
                <a:solidFill>
                  <a:schemeClr val="accent1">
                    <a:lumMod val="50000"/>
                  </a:schemeClr>
                </a:solidFill>
              </a:rPr>
              <a:t>Resources</a:t>
            </a:r>
            <a:endParaRPr lang="en-US" sz="4000" dirty="0">
              <a:solidFill>
                <a:schemeClr val="accent1">
                  <a:lumMod val="50000"/>
                </a:schemeClr>
              </a:solidFill>
            </a:endParaRPr>
          </a:p>
        </p:txBody>
      </p:sp>
      <p:sp>
        <p:nvSpPr>
          <p:cNvPr id="7" name="Content Placeholder 6"/>
          <p:cNvSpPr>
            <a:spLocks noGrp="1"/>
          </p:cNvSpPr>
          <p:nvPr>
            <p:ph sz="half" idx="1"/>
          </p:nvPr>
        </p:nvSpPr>
        <p:spPr>
          <a:xfrm>
            <a:off x="704850" y="1825625"/>
            <a:ext cx="8058150" cy="4351338"/>
          </a:xfrm>
        </p:spPr>
        <p:txBody>
          <a:bodyPr>
            <a:normAutofit/>
          </a:bodyPr>
          <a:lstStyle/>
          <a:p>
            <a:pPr marL="514350" indent="-514350">
              <a:buFont typeface="+mj-lt"/>
              <a:buAutoNum type="arabicPeriod"/>
            </a:pPr>
            <a:r>
              <a:rPr lang="en-US" sz="2400" dirty="0">
                <a:solidFill>
                  <a:schemeClr val="tx1"/>
                </a:solidFill>
              </a:rPr>
              <a:t>California Department of Fair Employment and Housing – www.dfeh.ca.gov</a:t>
            </a:r>
          </a:p>
          <a:p>
            <a:pPr marL="514350" indent="-514350">
              <a:buFont typeface="+mj-lt"/>
              <a:buAutoNum type="arabicPeriod"/>
            </a:pPr>
            <a:r>
              <a:rPr lang="en-US" sz="2400" dirty="0">
                <a:solidFill>
                  <a:schemeClr val="tx1"/>
                </a:solidFill>
              </a:rPr>
              <a:t>Federal Equal Employment Opportunity Commission – www.eeoc.gov </a:t>
            </a:r>
          </a:p>
        </p:txBody>
      </p:sp>
      <p:sp>
        <p:nvSpPr>
          <p:cNvPr id="4" name="Slide Number Placeholder 3"/>
          <p:cNvSpPr>
            <a:spLocks noGrp="1"/>
          </p:cNvSpPr>
          <p:nvPr>
            <p:ph type="sldNum" sz="quarter" idx="12"/>
          </p:nvPr>
        </p:nvSpPr>
        <p:spPr/>
        <p:txBody>
          <a:bodyPr/>
          <a:lstStyle/>
          <a:p>
            <a:fld id="{BAB61701-5FEF-4810-B8D0-6821BF5DD4EB}" type="slidenum">
              <a:rPr lang="en-US" smtClean="0"/>
              <a:pPr/>
              <a:t>82</a:t>
            </a:fld>
            <a:endParaRPr lang="en-US" dirty="0"/>
          </a:p>
        </p:txBody>
      </p:sp>
    </p:spTree>
    <p:extLst>
      <p:ext uri="{BB962C8B-B14F-4D97-AF65-F5344CB8AC3E}">
        <p14:creationId xmlns:p14="http://schemas.microsoft.com/office/powerpoint/2010/main" val="305785266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sz="4000" b="1" dirty="0">
                <a:solidFill>
                  <a:schemeClr val="accent1">
                    <a:lumMod val="50000"/>
                  </a:schemeClr>
                </a:solidFill>
              </a:rPr>
              <a:t>Legal References (1 of 4)</a:t>
            </a:r>
          </a:p>
        </p:txBody>
      </p:sp>
      <p:sp>
        <p:nvSpPr>
          <p:cNvPr id="7" name="Content Placeholder 6"/>
          <p:cNvSpPr>
            <a:spLocks noGrp="1"/>
          </p:cNvSpPr>
          <p:nvPr>
            <p:ph idx="1"/>
          </p:nvPr>
        </p:nvSpPr>
        <p:spPr>
          <a:xfrm>
            <a:off x="685800" y="1825625"/>
            <a:ext cx="7239000" cy="4727575"/>
          </a:xfrm>
        </p:spPr>
        <p:txBody>
          <a:bodyPr>
            <a:noAutofit/>
          </a:bodyPr>
          <a:lstStyle/>
          <a:p>
            <a:pPr marL="0" indent="0">
              <a:buNone/>
            </a:pPr>
            <a:r>
              <a:rPr lang="en-US" sz="2400" dirty="0"/>
              <a:t>California Government Code:</a:t>
            </a:r>
          </a:p>
          <a:p>
            <a:r>
              <a:rPr lang="en-US" sz="2400" dirty="0"/>
              <a:t>12940(j)(1): </a:t>
            </a:r>
          </a:p>
          <a:p>
            <a:pPr marL="342900" lvl="1" indent="0">
              <a:buNone/>
            </a:pPr>
            <a:r>
              <a:rPr lang="en-US" sz="2400" dirty="0"/>
              <a:t>Unlawful for an employer, labor organization, employment agency, apprenticeship training program or any training program leading to employment, or any other person, because of race, religious creed, color, national origin, ancestry, physical disability, mental disability, medical condition, genetic information, marital status, sex, gender, gender identity, gender expression, age, sexual orientation, or military and veteran status, to harass an employee, an applicant, an unpaid intern or volunteer, or a person providing services pursuant to a contract.</a:t>
            </a:r>
          </a:p>
        </p:txBody>
      </p:sp>
      <p:sp>
        <p:nvSpPr>
          <p:cNvPr id="5" name="Slide Number Placeholder 4"/>
          <p:cNvSpPr>
            <a:spLocks noGrp="1"/>
          </p:cNvSpPr>
          <p:nvPr>
            <p:ph type="sldNum" sz="quarter" idx="12"/>
          </p:nvPr>
        </p:nvSpPr>
        <p:spPr/>
        <p:txBody>
          <a:bodyPr/>
          <a:lstStyle/>
          <a:p>
            <a:fld id="{BAB61701-5FEF-4810-B8D0-6821BF5DD4EB}" type="slidenum">
              <a:rPr lang="en-US" smtClean="0">
                <a:gradFill flip="none" rotWithShape="1">
                  <a:gsLst>
                    <a:gs pos="28000">
                      <a:prstClr val="white">
                        <a:lumMod val="93000"/>
                      </a:prstClr>
                    </a:gs>
                    <a:gs pos="0">
                      <a:prstClr val="black">
                        <a:lumMod val="38000"/>
                        <a:lumOff val="62000"/>
                      </a:prstClr>
                    </a:gs>
                    <a:gs pos="100000">
                      <a:srgbClr val="8ED5C1">
                        <a:lumMod val="0"/>
                        <a:lumOff val="100000"/>
                      </a:srgbClr>
                    </a:gs>
                  </a:gsLst>
                  <a:lin ang="5400000" scaled="1"/>
                  <a:tileRect/>
                </a:gradFill>
              </a:rPr>
              <a:pPr/>
              <a:t>83</a:t>
            </a:fld>
            <a:endParaRPr lang="en-US" dirty="0">
              <a:gradFill flip="none" rotWithShape="1">
                <a:gsLst>
                  <a:gs pos="28000">
                    <a:prstClr val="white">
                      <a:lumMod val="93000"/>
                    </a:prstClr>
                  </a:gs>
                  <a:gs pos="0">
                    <a:prstClr val="black">
                      <a:lumMod val="38000"/>
                      <a:lumOff val="62000"/>
                    </a:prstClr>
                  </a:gs>
                  <a:gs pos="100000">
                    <a:srgbClr val="8ED5C1">
                      <a:lumMod val="0"/>
                      <a:lumOff val="100000"/>
                    </a:srgbClr>
                  </a:gs>
                </a:gsLst>
                <a:lin ang="5400000" scaled="1"/>
                <a:tileRect/>
              </a:gradFill>
            </a:endParaRPr>
          </a:p>
        </p:txBody>
      </p:sp>
    </p:spTree>
    <p:extLst>
      <p:ext uri="{BB962C8B-B14F-4D97-AF65-F5344CB8AC3E}">
        <p14:creationId xmlns:p14="http://schemas.microsoft.com/office/powerpoint/2010/main" val="3454786207"/>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sz="4000" b="1" dirty="0">
                <a:solidFill>
                  <a:schemeClr val="accent1">
                    <a:lumMod val="50000"/>
                  </a:schemeClr>
                </a:solidFill>
              </a:rPr>
              <a:t>Legal References (2 of 4)</a:t>
            </a:r>
          </a:p>
        </p:txBody>
      </p:sp>
      <p:sp>
        <p:nvSpPr>
          <p:cNvPr id="7" name="Content Placeholder 6"/>
          <p:cNvSpPr>
            <a:spLocks noGrp="1"/>
          </p:cNvSpPr>
          <p:nvPr>
            <p:ph idx="1"/>
          </p:nvPr>
        </p:nvSpPr>
        <p:spPr>
          <a:xfrm>
            <a:off x="685800" y="1825625"/>
            <a:ext cx="7675350" cy="4727575"/>
          </a:xfrm>
        </p:spPr>
        <p:txBody>
          <a:bodyPr>
            <a:noAutofit/>
          </a:bodyPr>
          <a:lstStyle/>
          <a:p>
            <a:r>
              <a:rPr lang="en-US" sz="2400" dirty="0"/>
              <a:t> 12940(j)(4)(A): </a:t>
            </a:r>
          </a:p>
          <a:p>
            <a:pPr marL="342900" lvl="1" indent="0">
              <a:buNone/>
            </a:pPr>
            <a:r>
              <a:rPr lang="en-US" sz="2400" dirty="0"/>
              <a:t>For purposes of this subdivision only, “employer” means any person regularly employing one or more persons or regularly receiving the services of one or more persons providing services pursuant to a contract, or any person acting as an agent of an employer, directly or indirectly, the state, or any political or civil subdivision of the state, and cities.</a:t>
            </a:r>
          </a:p>
        </p:txBody>
      </p:sp>
      <p:sp>
        <p:nvSpPr>
          <p:cNvPr id="5" name="Slide Number Placeholder 4"/>
          <p:cNvSpPr>
            <a:spLocks noGrp="1"/>
          </p:cNvSpPr>
          <p:nvPr>
            <p:ph type="sldNum" sz="quarter" idx="12"/>
          </p:nvPr>
        </p:nvSpPr>
        <p:spPr/>
        <p:txBody>
          <a:bodyPr/>
          <a:lstStyle/>
          <a:p>
            <a:fld id="{BAB61701-5FEF-4810-B8D0-6821BF5DD4EB}" type="slidenum">
              <a:rPr lang="en-US" smtClean="0">
                <a:gradFill flip="none" rotWithShape="1">
                  <a:gsLst>
                    <a:gs pos="28000">
                      <a:prstClr val="white">
                        <a:lumMod val="93000"/>
                      </a:prstClr>
                    </a:gs>
                    <a:gs pos="0">
                      <a:prstClr val="black">
                        <a:lumMod val="38000"/>
                        <a:lumOff val="62000"/>
                      </a:prstClr>
                    </a:gs>
                    <a:gs pos="100000">
                      <a:srgbClr val="8ED5C1">
                        <a:lumMod val="0"/>
                        <a:lumOff val="100000"/>
                      </a:srgbClr>
                    </a:gs>
                  </a:gsLst>
                  <a:lin ang="5400000" scaled="1"/>
                  <a:tileRect/>
                </a:gradFill>
              </a:rPr>
              <a:pPr/>
              <a:t>84</a:t>
            </a:fld>
            <a:endParaRPr lang="en-US" dirty="0">
              <a:gradFill flip="none" rotWithShape="1">
                <a:gsLst>
                  <a:gs pos="28000">
                    <a:prstClr val="white">
                      <a:lumMod val="93000"/>
                    </a:prstClr>
                  </a:gs>
                  <a:gs pos="0">
                    <a:prstClr val="black">
                      <a:lumMod val="38000"/>
                      <a:lumOff val="62000"/>
                    </a:prstClr>
                  </a:gs>
                  <a:gs pos="100000">
                    <a:srgbClr val="8ED5C1">
                      <a:lumMod val="0"/>
                      <a:lumOff val="100000"/>
                    </a:srgbClr>
                  </a:gs>
                </a:gsLst>
                <a:lin ang="5400000" scaled="1"/>
                <a:tileRect/>
              </a:gradFill>
            </a:endParaRPr>
          </a:p>
        </p:txBody>
      </p:sp>
    </p:spTree>
    <p:extLst>
      <p:ext uri="{BB962C8B-B14F-4D97-AF65-F5344CB8AC3E}">
        <p14:creationId xmlns:p14="http://schemas.microsoft.com/office/powerpoint/2010/main" val="273949709"/>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sz="4000" b="1" dirty="0">
                <a:solidFill>
                  <a:schemeClr val="accent1">
                    <a:lumMod val="50000"/>
                  </a:schemeClr>
                </a:solidFill>
              </a:rPr>
              <a:t>Legal References (3 of 4)</a:t>
            </a:r>
          </a:p>
        </p:txBody>
      </p:sp>
      <p:sp>
        <p:nvSpPr>
          <p:cNvPr id="7" name="Content Placeholder 6"/>
          <p:cNvSpPr>
            <a:spLocks noGrp="1"/>
          </p:cNvSpPr>
          <p:nvPr>
            <p:ph idx="1"/>
          </p:nvPr>
        </p:nvSpPr>
        <p:spPr/>
        <p:txBody>
          <a:bodyPr>
            <a:noAutofit/>
          </a:bodyPr>
          <a:lstStyle/>
          <a:p>
            <a:pPr marL="0" indent="0">
              <a:buNone/>
            </a:pPr>
            <a:r>
              <a:rPr lang="en-US" sz="2400" dirty="0"/>
              <a:t>California Government Code:</a:t>
            </a:r>
          </a:p>
          <a:p>
            <a:r>
              <a:rPr lang="en-US" sz="2400" dirty="0"/>
              <a:t> 12940(j)(4)(C): </a:t>
            </a:r>
          </a:p>
          <a:p>
            <a:pPr marL="342900" lvl="1" indent="0">
              <a:buNone/>
            </a:pPr>
            <a:r>
              <a:rPr lang="en-US" sz="2400" dirty="0"/>
              <a:t>For purposes of this subdivision, “harassment” because of sex includes sexual harassment, gender harassment, and harassment based on pregnancy, childbirth, or related medical conditions. Sexually harassing conduct need not be motivated by sexual desire.</a:t>
            </a:r>
          </a:p>
        </p:txBody>
      </p:sp>
      <p:sp>
        <p:nvSpPr>
          <p:cNvPr id="5" name="Slide Number Placeholder 4"/>
          <p:cNvSpPr>
            <a:spLocks noGrp="1"/>
          </p:cNvSpPr>
          <p:nvPr>
            <p:ph type="sldNum" sz="quarter" idx="12"/>
          </p:nvPr>
        </p:nvSpPr>
        <p:spPr/>
        <p:txBody>
          <a:bodyPr/>
          <a:lstStyle/>
          <a:p>
            <a:fld id="{BAB61701-5FEF-4810-B8D0-6821BF5DD4EB}" type="slidenum">
              <a:rPr lang="en-US" smtClean="0">
                <a:gradFill flip="none" rotWithShape="1">
                  <a:gsLst>
                    <a:gs pos="28000">
                      <a:prstClr val="white">
                        <a:lumMod val="93000"/>
                      </a:prstClr>
                    </a:gs>
                    <a:gs pos="0">
                      <a:prstClr val="black">
                        <a:lumMod val="38000"/>
                        <a:lumOff val="62000"/>
                      </a:prstClr>
                    </a:gs>
                    <a:gs pos="100000">
                      <a:srgbClr val="8ED5C1">
                        <a:lumMod val="0"/>
                        <a:lumOff val="100000"/>
                      </a:srgbClr>
                    </a:gs>
                  </a:gsLst>
                  <a:lin ang="5400000" scaled="1"/>
                  <a:tileRect/>
                </a:gradFill>
              </a:rPr>
              <a:pPr/>
              <a:t>85</a:t>
            </a:fld>
            <a:endParaRPr lang="en-US" dirty="0">
              <a:gradFill flip="none" rotWithShape="1">
                <a:gsLst>
                  <a:gs pos="28000">
                    <a:prstClr val="white">
                      <a:lumMod val="93000"/>
                    </a:prstClr>
                  </a:gs>
                  <a:gs pos="0">
                    <a:prstClr val="black">
                      <a:lumMod val="38000"/>
                      <a:lumOff val="62000"/>
                    </a:prstClr>
                  </a:gs>
                  <a:gs pos="100000">
                    <a:srgbClr val="8ED5C1">
                      <a:lumMod val="0"/>
                      <a:lumOff val="100000"/>
                    </a:srgbClr>
                  </a:gs>
                </a:gsLst>
                <a:lin ang="5400000" scaled="1"/>
                <a:tileRect/>
              </a:gradFill>
            </a:endParaRPr>
          </a:p>
        </p:txBody>
      </p:sp>
    </p:spTree>
    <p:extLst>
      <p:ext uri="{BB962C8B-B14F-4D97-AF65-F5344CB8AC3E}">
        <p14:creationId xmlns:p14="http://schemas.microsoft.com/office/powerpoint/2010/main" val="549191454"/>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sz="4000" b="1" dirty="0">
                <a:solidFill>
                  <a:schemeClr val="accent1">
                    <a:lumMod val="50000"/>
                  </a:schemeClr>
                </a:solidFill>
              </a:rPr>
              <a:t>Legal References (4 of 4)</a:t>
            </a:r>
          </a:p>
        </p:txBody>
      </p:sp>
      <p:sp>
        <p:nvSpPr>
          <p:cNvPr id="7" name="Content Placeholder 6"/>
          <p:cNvSpPr>
            <a:spLocks noGrp="1"/>
          </p:cNvSpPr>
          <p:nvPr>
            <p:ph idx="1"/>
          </p:nvPr>
        </p:nvSpPr>
        <p:spPr/>
        <p:txBody>
          <a:bodyPr>
            <a:noAutofit/>
          </a:bodyPr>
          <a:lstStyle/>
          <a:p>
            <a:r>
              <a:rPr lang="en-US" sz="2400" dirty="0"/>
              <a:t> 12940(k): </a:t>
            </a:r>
          </a:p>
          <a:p>
            <a:pPr marL="342900" lvl="1" indent="0">
              <a:buNone/>
            </a:pPr>
            <a:r>
              <a:rPr lang="en-US" sz="2400" dirty="0"/>
              <a:t>Unlawful for an employer, labor organization, employment agency, apprenticeship training program, or any training program leading to employment, to fail to take all reasonable steps necessary to prevent discrimination and harassment from occurring.</a:t>
            </a:r>
          </a:p>
          <a:p>
            <a:pPr marL="0" indent="0">
              <a:buNone/>
            </a:pPr>
            <a:r>
              <a:rPr lang="en-US" sz="2400" dirty="0"/>
              <a:t>2 CCR 11203: Harassment and Discrimination Prevention and Correction</a:t>
            </a:r>
          </a:p>
          <a:p>
            <a:endParaRPr lang="en-US" sz="2400" dirty="0"/>
          </a:p>
        </p:txBody>
      </p:sp>
      <p:sp>
        <p:nvSpPr>
          <p:cNvPr id="5" name="Slide Number Placeholder 4"/>
          <p:cNvSpPr>
            <a:spLocks noGrp="1"/>
          </p:cNvSpPr>
          <p:nvPr>
            <p:ph type="sldNum" sz="quarter" idx="12"/>
          </p:nvPr>
        </p:nvSpPr>
        <p:spPr/>
        <p:txBody>
          <a:bodyPr/>
          <a:lstStyle/>
          <a:p>
            <a:fld id="{BAB61701-5FEF-4810-B8D0-6821BF5DD4EB}" type="slidenum">
              <a:rPr lang="en-US" smtClean="0">
                <a:gradFill flip="none" rotWithShape="1">
                  <a:gsLst>
                    <a:gs pos="28000">
                      <a:prstClr val="white">
                        <a:lumMod val="93000"/>
                      </a:prstClr>
                    </a:gs>
                    <a:gs pos="0">
                      <a:prstClr val="black">
                        <a:lumMod val="38000"/>
                        <a:lumOff val="62000"/>
                      </a:prstClr>
                    </a:gs>
                    <a:gs pos="100000">
                      <a:srgbClr val="8ED5C1">
                        <a:lumMod val="0"/>
                        <a:lumOff val="100000"/>
                      </a:srgbClr>
                    </a:gs>
                  </a:gsLst>
                  <a:lin ang="5400000" scaled="1"/>
                  <a:tileRect/>
                </a:gradFill>
              </a:rPr>
              <a:pPr/>
              <a:t>86</a:t>
            </a:fld>
            <a:endParaRPr lang="en-US" dirty="0">
              <a:gradFill flip="none" rotWithShape="1">
                <a:gsLst>
                  <a:gs pos="28000">
                    <a:prstClr val="white">
                      <a:lumMod val="93000"/>
                    </a:prstClr>
                  </a:gs>
                  <a:gs pos="0">
                    <a:prstClr val="black">
                      <a:lumMod val="38000"/>
                      <a:lumOff val="62000"/>
                    </a:prstClr>
                  </a:gs>
                  <a:gs pos="100000">
                    <a:srgbClr val="8ED5C1">
                      <a:lumMod val="0"/>
                      <a:lumOff val="100000"/>
                    </a:srgbClr>
                  </a:gs>
                </a:gsLst>
                <a:lin ang="5400000" scaled="1"/>
                <a:tileRect/>
              </a:gradFill>
            </a:endParaRPr>
          </a:p>
        </p:txBody>
      </p:sp>
    </p:spTree>
    <p:extLst>
      <p:ext uri="{BB962C8B-B14F-4D97-AF65-F5344CB8AC3E}">
        <p14:creationId xmlns:p14="http://schemas.microsoft.com/office/powerpoint/2010/main" val="4067218949"/>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AB61701-5FEF-4810-B8D0-6821BF5DD4EB}" type="slidenum">
              <a:rPr lang="en-US" smtClean="0"/>
              <a:pPr/>
              <a:t>87</a:t>
            </a:fld>
            <a:endParaRPr lang="en-US" dirty="0"/>
          </a:p>
        </p:txBody>
      </p:sp>
      <p:sp>
        <p:nvSpPr>
          <p:cNvPr id="5" name="Title 4">
            <a:extLst>
              <a:ext uri="{FF2B5EF4-FFF2-40B4-BE49-F238E27FC236}">
                <a16:creationId xmlns:a16="http://schemas.microsoft.com/office/drawing/2014/main" id="{5C6BD74E-27A3-43E2-855D-84D76715CD4A}"/>
              </a:ext>
            </a:extLst>
          </p:cNvPr>
          <p:cNvSpPr txBox="1">
            <a:spLocks/>
          </p:cNvSpPr>
          <p:nvPr/>
        </p:nvSpPr>
        <p:spPr>
          <a:xfrm>
            <a:off x="609601" y="3886200"/>
            <a:ext cx="8534399" cy="1708172"/>
          </a:xfrm>
          <a:prstGeom prst="rect">
            <a:avLst/>
          </a:prstGeom>
        </p:spPr>
        <p:txBody>
          <a:bodyPr vert="horz" lIns="91440" tIns="45720" rIns="91440" bIns="45720" rtlCol="0" anchor="b">
            <a:noAutofit/>
          </a:bodyPr>
          <a:lstStyle>
            <a:lvl1pPr algn="l" defTabSz="685800" rtl="0" eaLnBrk="1" latinLnBrk="0" hangingPunct="1">
              <a:lnSpc>
                <a:spcPct val="90000"/>
              </a:lnSpc>
              <a:spcBef>
                <a:spcPct val="0"/>
              </a:spcBef>
              <a:buNone/>
              <a:defRPr sz="4500" kern="1200">
                <a:solidFill>
                  <a:schemeClr val="tx1"/>
                </a:solidFill>
                <a:latin typeface="+mj-lt"/>
                <a:ea typeface="+mj-ea"/>
                <a:cs typeface="+mj-cs"/>
              </a:defRPr>
            </a:lvl1pPr>
          </a:lstStyle>
          <a:p>
            <a:r>
              <a:rPr lang="en-US" sz="4000" b="1" dirty="0">
                <a:solidFill>
                  <a:schemeClr val="accent1">
                    <a:lumMod val="50000"/>
                  </a:schemeClr>
                </a:solidFill>
              </a:rPr>
              <a:t>ABUSIVE WORKPLACE CONDUCT</a:t>
            </a:r>
          </a:p>
        </p:txBody>
      </p:sp>
      <p:cxnSp>
        <p:nvCxnSpPr>
          <p:cNvPr id="7" name="Straight Connector 6">
            <a:extLst>
              <a:ext uri="{FF2B5EF4-FFF2-40B4-BE49-F238E27FC236}">
                <a16:creationId xmlns:a16="http://schemas.microsoft.com/office/drawing/2014/main" id="{89D4F016-2143-419E-8C07-ED0B665EFB77}"/>
              </a:ext>
            </a:extLst>
          </p:cNvPr>
          <p:cNvCxnSpPr/>
          <p:nvPr/>
        </p:nvCxnSpPr>
        <p:spPr>
          <a:xfrm>
            <a:off x="717100" y="5715000"/>
            <a:ext cx="6858000" cy="0"/>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31241731"/>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chemeClr val="accent1">
                    <a:lumMod val="50000"/>
                  </a:schemeClr>
                </a:solidFill>
              </a:rPr>
              <a:t>True or False Quiz #9</a:t>
            </a:r>
            <a:endParaRPr lang="en-US" sz="4000" dirty="0">
              <a:solidFill>
                <a:schemeClr val="accent1">
                  <a:lumMod val="50000"/>
                </a:schemeClr>
              </a:solidFill>
            </a:endParaRPr>
          </a:p>
        </p:txBody>
      </p:sp>
      <p:sp>
        <p:nvSpPr>
          <p:cNvPr id="3" name="Content Placeholder 2"/>
          <p:cNvSpPr>
            <a:spLocks noGrp="1"/>
          </p:cNvSpPr>
          <p:nvPr>
            <p:ph idx="1"/>
          </p:nvPr>
        </p:nvSpPr>
        <p:spPr/>
        <p:txBody>
          <a:bodyPr>
            <a:normAutofit/>
          </a:bodyPr>
          <a:lstStyle/>
          <a:p>
            <a:pPr marL="457200" indent="-457200">
              <a:buFont typeface="+mj-lt"/>
              <a:buAutoNum type="arabicPeriod"/>
            </a:pPr>
            <a:r>
              <a:rPr lang="en-US" sz="2400" dirty="0"/>
              <a:t>The Fair Employment and Housing Act makes it unlawful to engage in behavior that a reasonable person in the employee’s place would find demeaning. True/False</a:t>
            </a:r>
          </a:p>
          <a:p>
            <a:pPr marL="0" indent="0">
              <a:buNone/>
            </a:pPr>
            <a:endParaRPr lang="en-US" sz="2400" dirty="0"/>
          </a:p>
        </p:txBody>
      </p:sp>
      <p:sp>
        <p:nvSpPr>
          <p:cNvPr id="4" name="Slide Number Placeholder 3"/>
          <p:cNvSpPr>
            <a:spLocks noGrp="1"/>
          </p:cNvSpPr>
          <p:nvPr>
            <p:ph type="sldNum" sz="quarter" idx="12"/>
          </p:nvPr>
        </p:nvSpPr>
        <p:spPr/>
        <p:txBody>
          <a:bodyPr/>
          <a:lstStyle/>
          <a:p>
            <a:fld id="{BAB61701-5FEF-4810-B8D0-6821BF5DD4EB}" type="slidenum">
              <a:rPr lang="en-US" smtClean="0">
                <a:gradFill flip="none" rotWithShape="1">
                  <a:gsLst>
                    <a:gs pos="28000">
                      <a:prstClr val="white">
                        <a:lumMod val="93000"/>
                      </a:prstClr>
                    </a:gs>
                    <a:gs pos="0">
                      <a:prstClr val="black">
                        <a:lumMod val="38000"/>
                        <a:lumOff val="62000"/>
                      </a:prstClr>
                    </a:gs>
                    <a:gs pos="100000">
                      <a:srgbClr val="8ED5C1">
                        <a:lumMod val="0"/>
                        <a:lumOff val="100000"/>
                      </a:srgbClr>
                    </a:gs>
                  </a:gsLst>
                  <a:lin ang="5400000" scaled="1"/>
                  <a:tileRect/>
                </a:gradFill>
              </a:rPr>
              <a:pPr/>
              <a:t>88</a:t>
            </a:fld>
            <a:endParaRPr lang="en-US" dirty="0">
              <a:gradFill flip="none" rotWithShape="1">
                <a:gsLst>
                  <a:gs pos="28000">
                    <a:prstClr val="white">
                      <a:lumMod val="93000"/>
                    </a:prstClr>
                  </a:gs>
                  <a:gs pos="0">
                    <a:prstClr val="black">
                      <a:lumMod val="38000"/>
                      <a:lumOff val="62000"/>
                    </a:prstClr>
                  </a:gs>
                  <a:gs pos="100000">
                    <a:srgbClr val="8ED5C1">
                      <a:lumMod val="0"/>
                      <a:lumOff val="100000"/>
                    </a:srgbClr>
                  </a:gs>
                </a:gsLst>
                <a:lin ang="5400000" scaled="1"/>
                <a:tileRect/>
              </a:gradFill>
            </a:endParaRPr>
          </a:p>
        </p:txBody>
      </p:sp>
    </p:spTree>
    <p:extLst>
      <p:ext uri="{BB962C8B-B14F-4D97-AF65-F5344CB8AC3E}">
        <p14:creationId xmlns:p14="http://schemas.microsoft.com/office/powerpoint/2010/main" val="2874797598"/>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chemeClr val="accent1">
                    <a:lumMod val="50000"/>
                  </a:schemeClr>
                </a:solidFill>
              </a:rPr>
              <a:t>Answer to True or False Quiz #9</a:t>
            </a:r>
            <a:endParaRPr lang="en-US" sz="4000" dirty="0">
              <a:solidFill>
                <a:schemeClr val="accent1">
                  <a:lumMod val="50000"/>
                </a:schemeClr>
              </a:solidFill>
            </a:endParaRPr>
          </a:p>
        </p:txBody>
      </p:sp>
      <p:sp>
        <p:nvSpPr>
          <p:cNvPr id="3" name="Content Placeholder 2"/>
          <p:cNvSpPr>
            <a:spLocks noGrp="1"/>
          </p:cNvSpPr>
          <p:nvPr>
            <p:ph idx="1"/>
          </p:nvPr>
        </p:nvSpPr>
        <p:spPr>
          <a:xfrm>
            <a:off x="628650" y="1825625"/>
            <a:ext cx="7296150" cy="4351338"/>
          </a:xfrm>
        </p:spPr>
        <p:txBody>
          <a:bodyPr>
            <a:normAutofit/>
          </a:bodyPr>
          <a:lstStyle/>
          <a:p>
            <a:pPr marL="0" indent="0">
              <a:buNone/>
            </a:pPr>
            <a:r>
              <a:rPr lang="en-US" sz="2400" dirty="0"/>
              <a:t>The Fair Employment and Housing Act makes it unlawful to engage in behavior that a reasonable person in the employee’s place would find demeaning. </a:t>
            </a:r>
            <a:r>
              <a:rPr lang="en-US" sz="2400" dirty="0">
                <a:solidFill>
                  <a:schemeClr val="accent1">
                    <a:lumMod val="50000"/>
                  </a:schemeClr>
                </a:solidFill>
              </a:rPr>
              <a:t>FALSE</a:t>
            </a:r>
          </a:p>
          <a:p>
            <a:pPr marL="0" indent="0">
              <a:buNone/>
            </a:pPr>
            <a:endParaRPr lang="en-US" sz="2400" dirty="0"/>
          </a:p>
        </p:txBody>
      </p:sp>
      <p:sp>
        <p:nvSpPr>
          <p:cNvPr id="4" name="Slide Number Placeholder 3"/>
          <p:cNvSpPr>
            <a:spLocks noGrp="1"/>
          </p:cNvSpPr>
          <p:nvPr>
            <p:ph type="sldNum" sz="quarter" idx="12"/>
          </p:nvPr>
        </p:nvSpPr>
        <p:spPr/>
        <p:txBody>
          <a:bodyPr/>
          <a:lstStyle/>
          <a:p>
            <a:fld id="{BAB61701-5FEF-4810-B8D0-6821BF5DD4EB}" type="slidenum">
              <a:rPr lang="en-US" smtClean="0">
                <a:gradFill flip="none" rotWithShape="1">
                  <a:gsLst>
                    <a:gs pos="28000">
                      <a:prstClr val="white">
                        <a:lumMod val="93000"/>
                      </a:prstClr>
                    </a:gs>
                    <a:gs pos="0">
                      <a:prstClr val="black">
                        <a:lumMod val="38000"/>
                        <a:lumOff val="62000"/>
                      </a:prstClr>
                    </a:gs>
                    <a:gs pos="100000">
                      <a:srgbClr val="8ED5C1">
                        <a:lumMod val="0"/>
                        <a:lumOff val="100000"/>
                      </a:srgbClr>
                    </a:gs>
                  </a:gsLst>
                  <a:lin ang="5400000" scaled="1"/>
                  <a:tileRect/>
                </a:gradFill>
              </a:rPr>
              <a:pPr/>
              <a:t>89</a:t>
            </a:fld>
            <a:endParaRPr lang="en-US" dirty="0">
              <a:gradFill flip="none" rotWithShape="1">
                <a:gsLst>
                  <a:gs pos="28000">
                    <a:prstClr val="white">
                      <a:lumMod val="93000"/>
                    </a:prstClr>
                  </a:gs>
                  <a:gs pos="0">
                    <a:prstClr val="black">
                      <a:lumMod val="38000"/>
                      <a:lumOff val="62000"/>
                    </a:prstClr>
                  </a:gs>
                  <a:gs pos="100000">
                    <a:srgbClr val="8ED5C1">
                      <a:lumMod val="0"/>
                      <a:lumOff val="100000"/>
                    </a:srgbClr>
                  </a:gs>
                </a:gsLst>
                <a:lin ang="5400000" scaled="1"/>
                <a:tileRect/>
              </a:gradFill>
            </a:endParaRPr>
          </a:p>
        </p:txBody>
      </p:sp>
    </p:spTree>
    <p:extLst>
      <p:ext uri="{BB962C8B-B14F-4D97-AF65-F5344CB8AC3E}">
        <p14:creationId xmlns:p14="http://schemas.microsoft.com/office/powerpoint/2010/main" val="11075494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886700" cy="1325563"/>
          </a:xfrm>
        </p:spPr>
        <p:txBody>
          <a:bodyPr>
            <a:noAutofit/>
          </a:bodyPr>
          <a:lstStyle/>
          <a:p>
            <a:r>
              <a:rPr lang="en-US" sz="4000" b="1" dirty="0">
                <a:solidFill>
                  <a:schemeClr val="accent1">
                    <a:lumMod val="50000"/>
                  </a:schemeClr>
                </a:solidFill>
              </a:rPr>
              <a:t>Liability of Employer</a:t>
            </a:r>
          </a:p>
        </p:txBody>
      </p:sp>
      <p:sp>
        <p:nvSpPr>
          <p:cNvPr id="4" name="Content Placeholder 3"/>
          <p:cNvSpPr>
            <a:spLocks noGrp="1"/>
          </p:cNvSpPr>
          <p:nvPr>
            <p:ph idx="1"/>
          </p:nvPr>
        </p:nvSpPr>
        <p:spPr>
          <a:xfrm>
            <a:off x="713475" y="1828800"/>
            <a:ext cx="7315200" cy="2286000"/>
          </a:xfrm>
        </p:spPr>
        <p:txBody>
          <a:bodyPr>
            <a:normAutofit/>
          </a:bodyPr>
          <a:lstStyle/>
          <a:p>
            <a:pPr marL="0" indent="0">
              <a:buNone/>
            </a:pPr>
            <a:r>
              <a:rPr lang="en-US" sz="2400" dirty="0"/>
              <a:t>An employer is strictly liable for the unlawful harassment by its supervisors and agents.</a:t>
            </a:r>
          </a:p>
        </p:txBody>
      </p:sp>
      <p:sp>
        <p:nvSpPr>
          <p:cNvPr id="3" name="Slide Number Placeholder 2"/>
          <p:cNvSpPr>
            <a:spLocks noGrp="1"/>
          </p:cNvSpPr>
          <p:nvPr>
            <p:ph type="sldNum" sz="quarter" idx="12"/>
          </p:nvPr>
        </p:nvSpPr>
        <p:spPr/>
        <p:txBody>
          <a:bodyPr>
            <a:normAutofit/>
          </a:bodyPr>
          <a:lstStyle/>
          <a:p>
            <a:fld id="{BAB61701-5FEF-4810-B8D0-6821BF5DD4EB}" type="slidenum">
              <a:rPr lang="en-US" smtClean="0"/>
              <a:pPr/>
              <a:t>9</a:t>
            </a:fld>
            <a:endParaRPr lang="en-US" dirty="0"/>
          </a:p>
        </p:txBody>
      </p:sp>
    </p:spTree>
    <p:extLst>
      <p:ext uri="{BB962C8B-B14F-4D97-AF65-F5344CB8AC3E}">
        <p14:creationId xmlns:p14="http://schemas.microsoft.com/office/powerpoint/2010/main" val="2637564139"/>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sz="4000" b="1" dirty="0">
                <a:solidFill>
                  <a:schemeClr val="accent1">
                    <a:lumMod val="50000"/>
                  </a:schemeClr>
                </a:solidFill>
              </a:rPr>
              <a:t>Abusive Conduct</a:t>
            </a:r>
          </a:p>
        </p:txBody>
      </p:sp>
      <p:sp>
        <p:nvSpPr>
          <p:cNvPr id="6" name="Content Placeholder 5"/>
          <p:cNvSpPr>
            <a:spLocks noGrp="1"/>
          </p:cNvSpPr>
          <p:nvPr>
            <p:ph idx="1"/>
          </p:nvPr>
        </p:nvSpPr>
        <p:spPr>
          <a:xfrm>
            <a:off x="609600" y="1600200"/>
            <a:ext cx="7675350" cy="4576763"/>
          </a:xfrm>
        </p:spPr>
        <p:txBody>
          <a:bodyPr>
            <a:normAutofit/>
          </a:bodyPr>
          <a:lstStyle/>
          <a:p>
            <a:pPr marL="0" indent="0">
              <a:buNone/>
            </a:pPr>
            <a:r>
              <a:rPr lang="en-US" sz="2400" dirty="0"/>
              <a:t>Conduct in the workplace that a reasonable person would find hostile, offensive and unrelated to an employer’s legitimate business interests, including: </a:t>
            </a:r>
          </a:p>
          <a:p>
            <a:pPr marL="400050" indent="-287338"/>
            <a:r>
              <a:rPr lang="en-US" sz="2400" dirty="0"/>
              <a:t>Repeated infliction of verbal abuse, such as the use of derogatory remarks, insults, and epithets. </a:t>
            </a:r>
          </a:p>
          <a:p>
            <a:pPr marL="400050" indent="-287338"/>
            <a:r>
              <a:rPr lang="en-US" sz="2400" dirty="0"/>
              <a:t>Verbal or physical conduct that a reasonable person would find threatening, intimidating, or humiliating.</a:t>
            </a:r>
          </a:p>
          <a:p>
            <a:pPr marL="400050" indent="-287338"/>
            <a:r>
              <a:rPr lang="en-US" sz="2400" dirty="0"/>
              <a:t>The gratuitous sabotage or undermining of a person’s work performance. </a:t>
            </a:r>
          </a:p>
          <a:p>
            <a:pPr marL="112712" indent="0">
              <a:buNone/>
            </a:pPr>
            <a:endParaRPr lang="en-US" sz="2400" dirty="0"/>
          </a:p>
          <a:p>
            <a:pPr marL="112712" indent="0">
              <a:buNone/>
            </a:pPr>
            <a:r>
              <a:rPr lang="en-US" sz="2400" dirty="0"/>
              <a:t>A single act shall not constitute abusive conduct, unless especially severe and egregious.</a:t>
            </a:r>
          </a:p>
          <a:p>
            <a:pPr marL="0" indent="0">
              <a:buNone/>
            </a:pPr>
            <a:endParaRPr lang="en-US" sz="2400" dirty="0"/>
          </a:p>
        </p:txBody>
      </p:sp>
      <p:sp>
        <p:nvSpPr>
          <p:cNvPr id="4" name="Slide Number Placeholder 3"/>
          <p:cNvSpPr>
            <a:spLocks noGrp="1"/>
          </p:cNvSpPr>
          <p:nvPr>
            <p:ph type="sldNum" sz="quarter" idx="12"/>
          </p:nvPr>
        </p:nvSpPr>
        <p:spPr/>
        <p:txBody>
          <a:bodyPr>
            <a:normAutofit/>
          </a:bodyPr>
          <a:lstStyle/>
          <a:p>
            <a:fld id="{BAB61701-5FEF-4810-B8D0-6821BF5DD4EB}" type="slidenum">
              <a:rPr lang="en-US" smtClean="0"/>
              <a:pPr/>
              <a:t>90</a:t>
            </a:fld>
            <a:endParaRPr lang="en-US" dirty="0"/>
          </a:p>
        </p:txBody>
      </p:sp>
    </p:spTree>
    <p:extLst>
      <p:ext uri="{BB962C8B-B14F-4D97-AF65-F5344CB8AC3E}">
        <p14:creationId xmlns:p14="http://schemas.microsoft.com/office/powerpoint/2010/main" val="3385305566"/>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chemeClr val="accent1">
                    <a:lumMod val="50000"/>
                  </a:schemeClr>
                </a:solidFill>
              </a:rPr>
              <a:t>Exercise J</a:t>
            </a:r>
          </a:p>
        </p:txBody>
      </p:sp>
      <p:sp>
        <p:nvSpPr>
          <p:cNvPr id="4" name="Content Placeholder 3"/>
          <p:cNvSpPr>
            <a:spLocks noGrp="1"/>
          </p:cNvSpPr>
          <p:nvPr>
            <p:ph idx="1"/>
          </p:nvPr>
        </p:nvSpPr>
        <p:spPr/>
        <p:txBody>
          <a:bodyPr>
            <a:normAutofit/>
          </a:bodyPr>
          <a:lstStyle/>
          <a:p>
            <a:pPr marL="0" indent="0">
              <a:buNone/>
            </a:pPr>
            <a:r>
              <a:rPr lang="en-US" sz="2400" dirty="0"/>
              <a:t>Jason is a new employee at the Authority and having difficulty learning the office protocols. He asks his supervisor Ming for assistance. In a loud, sarcastic voice, audible throughout the open work station area, Ming tells Jason: “I’ve showed you how to do this simple, simple, simply simple three simple step procedure over and over and over. You should have been paying attention. I won’t show you again!”</a:t>
            </a:r>
          </a:p>
        </p:txBody>
      </p:sp>
      <p:sp>
        <p:nvSpPr>
          <p:cNvPr id="3" name="Slide Number Placeholder 2"/>
          <p:cNvSpPr>
            <a:spLocks noGrp="1"/>
          </p:cNvSpPr>
          <p:nvPr>
            <p:ph type="sldNum" sz="quarter" idx="12"/>
          </p:nvPr>
        </p:nvSpPr>
        <p:spPr/>
        <p:txBody>
          <a:bodyPr>
            <a:normAutofit/>
          </a:bodyPr>
          <a:lstStyle/>
          <a:p>
            <a:fld id="{BAB61701-5FEF-4810-B8D0-6821BF5DD4EB}" type="slidenum">
              <a:rPr lang="en-US" smtClean="0"/>
              <a:pPr/>
              <a:t>91</a:t>
            </a:fld>
            <a:endParaRPr lang="en-US" dirty="0"/>
          </a:p>
        </p:txBody>
      </p:sp>
    </p:spTree>
    <p:extLst>
      <p:ext uri="{BB962C8B-B14F-4D97-AF65-F5344CB8AC3E}">
        <p14:creationId xmlns:p14="http://schemas.microsoft.com/office/powerpoint/2010/main" val="195023223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chemeClr val="accent1">
                    <a:lumMod val="50000"/>
                  </a:schemeClr>
                </a:solidFill>
              </a:rPr>
              <a:t>Exercise J Test</a:t>
            </a:r>
          </a:p>
        </p:txBody>
      </p:sp>
      <p:sp>
        <p:nvSpPr>
          <p:cNvPr id="4" name="Content Placeholder 3"/>
          <p:cNvSpPr>
            <a:spLocks noGrp="1"/>
          </p:cNvSpPr>
          <p:nvPr>
            <p:ph idx="1"/>
          </p:nvPr>
        </p:nvSpPr>
        <p:spPr>
          <a:xfrm>
            <a:off x="628650" y="1825625"/>
            <a:ext cx="7677150" cy="4351338"/>
          </a:xfrm>
        </p:spPr>
        <p:txBody>
          <a:bodyPr>
            <a:normAutofit/>
          </a:bodyPr>
          <a:lstStyle/>
          <a:p>
            <a:pPr marL="0" indent="0">
              <a:buNone/>
            </a:pPr>
            <a:r>
              <a:rPr lang="en-US" sz="2400" dirty="0"/>
              <a:t>Choose the best answer:</a:t>
            </a:r>
          </a:p>
          <a:p>
            <a:pPr marL="514350" indent="-514350">
              <a:buClr>
                <a:schemeClr val="tx1"/>
              </a:buClr>
              <a:buFont typeface="+mj-lt"/>
              <a:buAutoNum type="alphaUcPeriod"/>
            </a:pPr>
            <a:r>
              <a:rPr lang="en-US" sz="2400" dirty="0"/>
              <a:t>Jason can sue Ming for abusive conduct.</a:t>
            </a:r>
          </a:p>
          <a:p>
            <a:pPr marL="514350" indent="-514350">
              <a:buClr>
                <a:schemeClr val="tx1"/>
              </a:buClr>
              <a:buFont typeface="+mj-lt"/>
              <a:buAutoNum type="alphaUcPeriod"/>
            </a:pPr>
            <a:r>
              <a:rPr lang="en-US" sz="2400" dirty="0"/>
              <a:t>Jason should have paid better attention earlier.</a:t>
            </a:r>
          </a:p>
          <a:p>
            <a:pPr marL="514350" indent="-514350">
              <a:buClr>
                <a:schemeClr val="tx1"/>
              </a:buClr>
              <a:buFont typeface="+mj-lt"/>
              <a:buAutoNum type="alphaUcPeriod"/>
            </a:pPr>
            <a:r>
              <a:rPr lang="en-US" sz="2400" dirty="0"/>
              <a:t>Ming’s actions constitute abusive workplace conduct, and can likely be disciplined for violation of workplace behavior policies. </a:t>
            </a:r>
          </a:p>
          <a:p>
            <a:pPr marL="514350" indent="-514350">
              <a:buClr>
                <a:schemeClr val="tx1"/>
              </a:buClr>
              <a:buFont typeface="+mj-lt"/>
              <a:buAutoNum type="alphaUcPeriod"/>
            </a:pPr>
            <a:r>
              <a:rPr lang="en-US" sz="2400" dirty="0"/>
              <a:t>Ming’s conduct exposes the Authority to liability for unlawful discrimination.</a:t>
            </a:r>
          </a:p>
        </p:txBody>
      </p:sp>
      <p:sp>
        <p:nvSpPr>
          <p:cNvPr id="3" name="Slide Number Placeholder 2"/>
          <p:cNvSpPr>
            <a:spLocks noGrp="1"/>
          </p:cNvSpPr>
          <p:nvPr>
            <p:ph type="sldNum" sz="quarter" idx="12"/>
          </p:nvPr>
        </p:nvSpPr>
        <p:spPr/>
        <p:txBody>
          <a:bodyPr>
            <a:normAutofit/>
          </a:bodyPr>
          <a:lstStyle/>
          <a:p>
            <a:fld id="{BAB61701-5FEF-4810-B8D0-6821BF5DD4EB}" type="slidenum">
              <a:rPr lang="en-US" smtClean="0"/>
              <a:pPr/>
              <a:t>92</a:t>
            </a:fld>
            <a:endParaRPr lang="en-US" dirty="0"/>
          </a:p>
        </p:txBody>
      </p:sp>
    </p:spTree>
    <p:extLst>
      <p:ext uri="{BB962C8B-B14F-4D97-AF65-F5344CB8AC3E}">
        <p14:creationId xmlns:p14="http://schemas.microsoft.com/office/powerpoint/2010/main" val="196681051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chemeClr val="accent1">
                    <a:lumMod val="50000"/>
                  </a:schemeClr>
                </a:solidFill>
              </a:rPr>
              <a:t>Exercise J: Best Answer</a:t>
            </a:r>
          </a:p>
        </p:txBody>
      </p:sp>
      <p:sp>
        <p:nvSpPr>
          <p:cNvPr id="4" name="Content Placeholder 3"/>
          <p:cNvSpPr>
            <a:spLocks noGrp="1"/>
          </p:cNvSpPr>
          <p:nvPr>
            <p:ph idx="1"/>
          </p:nvPr>
        </p:nvSpPr>
        <p:spPr/>
        <p:txBody>
          <a:bodyPr>
            <a:normAutofit/>
          </a:bodyPr>
          <a:lstStyle/>
          <a:p>
            <a:pPr marL="0" indent="0">
              <a:buClr>
                <a:schemeClr val="tx1"/>
              </a:buClr>
              <a:buNone/>
            </a:pPr>
            <a:r>
              <a:rPr lang="en-US" sz="2400" dirty="0"/>
              <a:t>C.</a:t>
            </a:r>
          </a:p>
          <a:p>
            <a:pPr marL="0" indent="0">
              <a:buClr>
                <a:schemeClr val="tx1"/>
              </a:buClr>
              <a:buNone/>
            </a:pPr>
            <a:endParaRPr lang="en-US" sz="2400" dirty="0"/>
          </a:p>
          <a:p>
            <a:pPr marL="0" indent="0">
              <a:buClr>
                <a:schemeClr val="tx1"/>
              </a:buClr>
              <a:buNone/>
            </a:pPr>
            <a:r>
              <a:rPr lang="en-US" sz="2400" dirty="0"/>
              <a:t>Ming’s actions constitute abusive workplace conduct, and can likely be disciplined for violation of workplace behavior policies. </a:t>
            </a:r>
          </a:p>
        </p:txBody>
      </p:sp>
      <p:sp>
        <p:nvSpPr>
          <p:cNvPr id="3" name="Slide Number Placeholder 2"/>
          <p:cNvSpPr>
            <a:spLocks noGrp="1"/>
          </p:cNvSpPr>
          <p:nvPr>
            <p:ph type="sldNum" sz="quarter" idx="12"/>
          </p:nvPr>
        </p:nvSpPr>
        <p:spPr/>
        <p:txBody>
          <a:bodyPr>
            <a:normAutofit/>
          </a:bodyPr>
          <a:lstStyle/>
          <a:p>
            <a:fld id="{BAB61701-5FEF-4810-B8D0-6821BF5DD4EB}" type="slidenum">
              <a:rPr lang="en-US" smtClean="0"/>
              <a:pPr/>
              <a:t>93</a:t>
            </a:fld>
            <a:endParaRPr lang="en-US" dirty="0"/>
          </a:p>
        </p:txBody>
      </p:sp>
    </p:spTree>
    <p:extLst>
      <p:ext uri="{BB962C8B-B14F-4D97-AF65-F5344CB8AC3E}">
        <p14:creationId xmlns:p14="http://schemas.microsoft.com/office/powerpoint/2010/main" val="4207368451"/>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chemeClr val="accent1">
                    <a:lumMod val="50000"/>
                  </a:schemeClr>
                </a:solidFill>
              </a:rPr>
              <a:t>Exercise K</a:t>
            </a:r>
          </a:p>
        </p:txBody>
      </p:sp>
      <p:sp>
        <p:nvSpPr>
          <p:cNvPr id="4" name="Content Placeholder 3"/>
          <p:cNvSpPr>
            <a:spLocks noGrp="1"/>
          </p:cNvSpPr>
          <p:nvPr>
            <p:ph idx="1"/>
          </p:nvPr>
        </p:nvSpPr>
        <p:spPr>
          <a:xfrm>
            <a:off x="628650" y="1825625"/>
            <a:ext cx="7524750" cy="4351338"/>
          </a:xfrm>
        </p:spPr>
        <p:txBody>
          <a:bodyPr>
            <a:normAutofit/>
          </a:bodyPr>
          <a:lstStyle/>
          <a:p>
            <a:pPr marL="0" indent="0">
              <a:buNone/>
            </a:pPr>
            <a:r>
              <a:rPr lang="en-US" sz="2400" dirty="0"/>
              <a:t>Ming writes an email to Jason which reads:</a:t>
            </a:r>
          </a:p>
          <a:p>
            <a:pPr marL="0" indent="0">
              <a:buNone/>
            </a:pPr>
            <a:r>
              <a:rPr lang="en-US" sz="2400" dirty="0"/>
              <a:t>“Jason, are all Irish mutts as stupid as you? What is it about that thick potato head of yours that you can’t understand the most simple, simple, simple instructions?”</a:t>
            </a:r>
          </a:p>
        </p:txBody>
      </p:sp>
      <p:sp>
        <p:nvSpPr>
          <p:cNvPr id="3" name="Slide Number Placeholder 2"/>
          <p:cNvSpPr>
            <a:spLocks noGrp="1"/>
          </p:cNvSpPr>
          <p:nvPr>
            <p:ph type="sldNum" sz="quarter" idx="12"/>
          </p:nvPr>
        </p:nvSpPr>
        <p:spPr/>
        <p:txBody>
          <a:bodyPr>
            <a:normAutofit/>
          </a:bodyPr>
          <a:lstStyle/>
          <a:p>
            <a:fld id="{BAB61701-5FEF-4810-B8D0-6821BF5DD4EB}" type="slidenum">
              <a:rPr lang="en-US" smtClean="0"/>
              <a:pPr/>
              <a:t>94</a:t>
            </a:fld>
            <a:endParaRPr lang="en-US" dirty="0"/>
          </a:p>
        </p:txBody>
      </p:sp>
    </p:spTree>
    <p:extLst>
      <p:ext uri="{BB962C8B-B14F-4D97-AF65-F5344CB8AC3E}">
        <p14:creationId xmlns:p14="http://schemas.microsoft.com/office/powerpoint/2010/main" val="234899118"/>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chemeClr val="accent1">
                    <a:lumMod val="50000"/>
                  </a:schemeClr>
                </a:solidFill>
              </a:rPr>
              <a:t>Exercise K Test</a:t>
            </a:r>
          </a:p>
        </p:txBody>
      </p:sp>
      <p:sp>
        <p:nvSpPr>
          <p:cNvPr id="4" name="Content Placeholder 3"/>
          <p:cNvSpPr>
            <a:spLocks noGrp="1"/>
          </p:cNvSpPr>
          <p:nvPr>
            <p:ph idx="1"/>
          </p:nvPr>
        </p:nvSpPr>
        <p:spPr>
          <a:xfrm>
            <a:off x="628650" y="1825625"/>
            <a:ext cx="7677150" cy="4351338"/>
          </a:xfrm>
        </p:spPr>
        <p:txBody>
          <a:bodyPr>
            <a:normAutofit/>
          </a:bodyPr>
          <a:lstStyle/>
          <a:p>
            <a:pPr marL="0" indent="0">
              <a:buNone/>
            </a:pPr>
            <a:r>
              <a:rPr lang="en-US" sz="2400" dirty="0"/>
              <a:t>Choose the best answer:</a:t>
            </a:r>
          </a:p>
          <a:p>
            <a:pPr marL="514350" indent="-514350">
              <a:buClr>
                <a:schemeClr val="tx1"/>
              </a:buClr>
              <a:buFont typeface="+mj-lt"/>
              <a:buAutoNum type="alphaUcPeriod"/>
            </a:pPr>
            <a:r>
              <a:rPr lang="en-US" sz="2400" dirty="0"/>
              <a:t>Ming would likely be found personally liable for harassment based on race, ancestry, national origin.</a:t>
            </a:r>
          </a:p>
          <a:p>
            <a:pPr marL="514350" indent="-514350">
              <a:buClr>
                <a:schemeClr val="tx1"/>
              </a:buClr>
              <a:buFont typeface="+mj-lt"/>
              <a:buAutoNum type="alphaUcPeriod"/>
            </a:pPr>
            <a:r>
              <a:rPr lang="en-US" sz="2400" dirty="0"/>
              <a:t>The Authority is strictly liable for the harassment by Ming, its supervisor.</a:t>
            </a:r>
          </a:p>
          <a:p>
            <a:pPr marL="514350" indent="-514350">
              <a:buClr>
                <a:schemeClr val="tx1"/>
              </a:buClr>
              <a:buFont typeface="+mj-lt"/>
              <a:buAutoNum type="alphaUcPeriod"/>
            </a:pPr>
            <a:r>
              <a:rPr lang="en-US" sz="2400" dirty="0"/>
              <a:t>Jason can recover damages from Ming, personally.</a:t>
            </a:r>
          </a:p>
          <a:p>
            <a:pPr marL="514350" indent="-514350">
              <a:buClr>
                <a:schemeClr val="tx1"/>
              </a:buClr>
              <a:buFont typeface="+mj-lt"/>
              <a:buAutoNum type="alphaUcPeriod"/>
            </a:pPr>
            <a:r>
              <a:rPr lang="en-US" sz="2400" dirty="0"/>
              <a:t>All of the above.</a:t>
            </a:r>
          </a:p>
        </p:txBody>
      </p:sp>
      <p:sp>
        <p:nvSpPr>
          <p:cNvPr id="3" name="Slide Number Placeholder 2"/>
          <p:cNvSpPr>
            <a:spLocks noGrp="1"/>
          </p:cNvSpPr>
          <p:nvPr>
            <p:ph type="sldNum" sz="quarter" idx="12"/>
          </p:nvPr>
        </p:nvSpPr>
        <p:spPr/>
        <p:txBody>
          <a:bodyPr>
            <a:normAutofit/>
          </a:bodyPr>
          <a:lstStyle/>
          <a:p>
            <a:fld id="{BAB61701-5FEF-4810-B8D0-6821BF5DD4EB}" type="slidenum">
              <a:rPr lang="en-US" smtClean="0">
                <a:solidFill>
                  <a:schemeClr val="tx1"/>
                </a:solidFill>
              </a:rPr>
              <a:pPr/>
              <a:t>95</a:t>
            </a:fld>
            <a:endParaRPr lang="en-US" dirty="0">
              <a:solidFill>
                <a:schemeClr val="tx1"/>
              </a:solidFill>
            </a:endParaRPr>
          </a:p>
        </p:txBody>
      </p:sp>
    </p:spTree>
    <p:extLst>
      <p:ext uri="{BB962C8B-B14F-4D97-AF65-F5344CB8AC3E}">
        <p14:creationId xmlns:p14="http://schemas.microsoft.com/office/powerpoint/2010/main" val="898815288"/>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chemeClr val="accent1">
                    <a:lumMod val="50000"/>
                  </a:schemeClr>
                </a:solidFill>
              </a:rPr>
              <a:t>Exercise K: Best Answer</a:t>
            </a:r>
          </a:p>
        </p:txBody>
      </p:sp>
      <p:sp>
        <p:nvSpPr>
          <p:cNvPr id="4" name="Content Placeholder 3"/>
          <p:cNvSpPr>
            <a:spLocks noGrp="1"/>
          </p:cNvSpPr>
          <p:nvPr>
            <p:ph idx="1"/>
          </p:nvPr>
        </p:nvSpPr>
        <p:spPr/>
        <p:txBody>
          <a:bodyPr>
            <a:normAutofit/>
          </a:bodyPr>
          <a:lstStyle/>
          <a:p>
            <a:pPr marL="0" indent="0">
              <a:buClr>
                <a:schemeClr val="tx1"/>
              </a:buClr>
              <a:buNone/>
            </a:pPr>
            <a:r>
              <a:rPr lang="en-US" sz="2400" dirty="0"/>
              <a:t>D.</a:t>
            </a:r>
          </a:p>
          <a:p>
            <a:pPr marL="0" indent="0">
              <a:buClr>
                <a:schemeClr val="tx1"/>
              </a:buClr>
              <a:buNone/>
            </a:pPr>
            <a:endParaRPr lang="en-US" sz="2400" dirty="0"/>
          </a:p>
          <a:p>
            <a:pPr marL="0" indent="0">
              <a:buClr>
                <a:schemeClr val="tx1"/>
              </a:buClr>
              <a:buNone/>
            </a:pPr>
            <a:r>
              <a:rPr lang="en-US" sz="2400" dirty="0"/>
              <a:t>All of the above.</a:t>
            </a:r>
          </a:p>
        </p:txBody>
      </p:sp>
      <p:sp>
        <p:nvSpPr>
          <p:cNvPr id="3" name="Slide Number Placeholder 2"/>
          <p:cNvSpPr>
            <a:spLocks noGrp="1"/>
          </p:cNvSpPr>
          <p:nvPr>
            <p:ph type="sldNum" sz="quarter" idx="12"/>
          </p:nvPr>
        </p:nvSpPr>
        <p:spPr/>
        <p:txBody>
          <a:bodyPr>
            <a:normAutofit/>
          </a:bodyPr>
          <a:lstStyle/>
          <a:p>
            <a:fld id="{BAB61701-5FEF-4810-B8D0-6821BF5DD4EB}" type="slidenum">
              <a:rPr lang="en-US" smtClean="0"/>
              <a:pPr/>
              <a:t>96</a:t>
            </a:fld>
            <a:endParaRPr lang="en-US" dirty="0"/>
          </a:p>
        </p:txBody>
      </p:sp>
    </p:spTree>
    <p:extLst>
      <p:ext uri="{BB962C8B-B14F-4D97-AF65-F5344CB8AC3E}">
        <p14:creationId xmlns:p14="http://schemas.microsoft.com/office/powerpoint/2010/main" val="3147079487"/>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0" y="365126"/>
            <a:ext cx="7886700" cy="1325563"/>
          </a:xfrm>
        </p:spPr>
        <p:txBody>
          <a:bodyPr>
            <a:normAutofit/>
          </a:bodyPr>
          <a:lstStyle/>
          <a:p>
            <a:r>
              <a:rPr lang="en-US" sz="4000" b="1" dirty="0">
                <a:solidFill>
                  <a:schemeClr val="accent1">
                    <a:lumMod val="50000"/>
                  </a:schemeClr>
                </a:solidFill>
              </a:rPr>
              <a:t>No Independent Cause of Action</a:t>
            </a:r>
          </a:p>
        </p:txBody>
      </p:sp>
      <p:sp>
        <p:nvSpPr>
          <p:cNvPr id="4" name="Content Placeholder 3"/>
          <p:cNvSpPr>
            <a:spLocks noGrp="1"/>
          </p:cNvSpPr>
          <p:nvPr>
            <p:ph idx="1"/>
          </p:nvPr>
        </p:nvSpPr>
        <p:spPr>
          <a:xfrm>
            <a:off x="609600" y="1825625"/>
            <a:ext cx="7696200" cy="4351338"/>
          </a:xfrm>
        </p:spPr>
        <p:txBody>
          <a:bodyPr>
            <a:normAutofit/>
          </a:bodyPr>
          <a:lstStyle/>
          <a:p>
            <a:pPr lvl="1" indent="-401638">
              <a:spcBef>
                <a:spcPts val="750"/>
              </a:spcBef>
            </a:pPr>
            <a:r>
              <a:rPr lang="en-US" sz="2400" dirty="0"/>
              <a:t>Abusive conduct: “bullying” in and of itself is not a violation of the FEHA unless it can be shown to have been substantially motivated by a protected characteristic.</a:t>
            </a:r>
          </a:p>
          <a:p>
            <a:pPr lvl="1" indent="-401638">
              <a:spcBef>
                <a:spcPts val="750"/>
              </a:spcBef>
            </a:pPr>
            <a:r>
              <a:rPr lang="en-US" sz="2400" dirty="0"/>
              <a:t>Possible Ralph Act claim if violence or the threat of violence is involved.  If so, DFEH does have jurisdiction to investigate and litigate.</a:t>
            </a:r>
          </a:p>
          <a:p>
            <a:pPr lvl="1" indent="-401638">
              <a:spcBef>
                <a:spcPts val="750"/>
              </a:spcBef>
            </a:pPr>
            <a:r>
              <a:rPr lang="en-US" sz="2400" dirty="0"/>
              <a:t>Possible non-FEHA claims: assault, battery, or intentional infliction of emotional distress.</a:t>
            </a:r>
          </a:p>
          <a:p>
            <a:endParaRPr lang="en-US" sz="2400" dirty="0"/>
          </a:p>
        </p:txBody>
      </p:sp>
      <p:sp>
        <p:nvSpPr>
          <p:cNvPr id="3" name="Slide Number Placeholder 2"/>
          <p:cNvSpPr>
            <a:spLocks noGrp="1"/>
          </p:cNvSpPr>
          <p:nvPr>
            <p:ph type="sldNum" sz="quarter" idx="12"/>
          </p:nvPr>
        </p:nvSpPr>
        <p:spPr/>
        <p:txBody>
          <a:bodyPr>
            <a:normAutofit/>
          </a:bodyPr>
          <a:lstStyle/>
          <a:p>
            <a:fld id="{BAB61701-5FEF-4810-B8D0-6821BF5DD4EB}" type="slidenum">
              <a:rPr lang="en-US" smtClean="0"/>
              <a:pPr/>
              <a:t>97</a:t>
            </a:fld>
            <a:endParaRPr lang="en-US" dirty="0"/>
          </a:p>
        </p:txBody>
      </p:sp>
    </p:spTree>
    <p:extLst>
      <p:ext uri="{BB962C8B-B14F-4D97-AF65-F5344CB8AC3E}">
        <p14:creationId xmlns:p14="http://schemas.microsoft.com/office/powerpoint/2010/main" val="2165446408"/>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AB61701-5FEF-4810-B8D0-6821BF5DD4EB}" type="slidenum">
              <a:rPr lang="en-US" smtClean="0"/>
              <a:pPr/>
              <a:t>98</a:t>
            </a:fld>
            <a:endParaRPr lang="en-US" dirty="0"/>
          </a:p>
        </p:txBody>
      </p:sp>
      <p:sp>
        <p:nvSpPr>
          <p:cNvPr id="6" name="Title 4">
            <a:extLst>
              <a:ext uri="{FF2B5EF4-FFF2-40B4-BE49-F238E27FC236}">
                <a16:creationId xmlns:a16="http://schemas.microsoft.com/office/drawing/2014/main" id="{AAAEE8ED-0C6D-4F36-ACF0-EA6CD2779AA7}"/>
              </a:ext>
            </a:extLst>
          </p:cNvPr>
          <p:cNvSpPr txBox="1">
            <a:spLocks/>
          </p:cNvSpPr>
          <p:nvPr/>
        </p:nvSpPr>
        <p:spPr>
          <a:xfrm>
            <a:off x="609601" y="3886200"/>
            <a:ext cx="8534399" cy="1708172"/>
          </a:xfrm>
          <a:prstGeom prst="rect">
            <a:avLst/>
          </a:prstGeom>
        </p:spPr>
        <p:txBody>
          <a:bodyPr vert="horz" lIns="91440" tIns="45720" rIns="91440" bIns="45720" rtlCol="0" anchor="b">
            <a:noAutofit/>
          </a:bodyPr>
          <a:lstStyle>
            <a:lvl1pPr algn="l" defTabSz="685800" rtl="0" eaLnBrk="1" latinLnBrk="0" hangingPunct="1">
              <a:lnSpc>
                <a:spcPct val="90000"/>
              </a:lnSpc>
              <a:spcBef>
                <a:spcPct val="0"/>
              </a:spcBef>
              <a:buNone/>
              <a:defRPr sz="4500" kern="1200">
                <a:solidFill>
                  <a:schemeClr val="tx1"/>
                </a:solidFill>
                <a:latin typeface="+mj-lt"/>
                <a:ea typeface="+mj-ea"/>
                <a:cs typeface="+mj-cs"/>
              </a:defRPr>
            </a:lvl1pPr>
          </a:lstStyle>
          <a:p>
            <a:r>
              <a:rPr lang="en-US" sz="4000" b="1" dirty="0">
                <a:solidFill>
                  <a:schemeClr val="accent1">
                    <a:lumMod val="50000"/>
                  </a:schemeClr>
                </a:solidFill>
              </a:rPr>
              <a:t>REVIEW</a:t>
            </a:r>
          </a:p>
        </p:txBody>
      </p:sp>
      <p:cxnSp>
        <p:nvCxnSpPr>
          <p:cNvPr id="7" name="Straight Connector 6">
            <a:extLst>
              <a:ext uri="{FF2B5EF4-FFF2-40B4-BE49-F238E27FC236}">
                <a16:creationId xmlns:a16="http://schemas.microsoft.com/office/drawing/2014/main" id="{BB9CD2D1-1423-4C96-864E-6AD248CF6B44}"/>
              </a:ext>
            </a:extLst>
          </p:cNvPr>
          <p:cNvCxnSpPr/>
          <p:nvPr/>
        </p:nvCxnSpPr>
        <p:spPr>
          <a:xfrm>
            <a:off x="717100" y="5715000"/>
            <a:ext cx="6858000" cy="0"/>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30426183"/>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sz="4000" b="1" dirty="0">
                <a:solidFill>
                  <a:schemeClr val="accent1">
                    <a:lumMod val="50000"/>
                  </a:schemeClr>
                </a:solidFill>
              </a:rPr>
              <a:t>Learning Objectives Revisited</a:t>
            </a:r>
          </a:p>
        </p:txBody>
      </p:sp>
      <p:sp>
        <p:nvSpPr>
          <p:cNvPr id="6" name="Content Placeholder 5"/>
          <p:cNvSpPr>
            <a:spLocks noGrp="1"/>
          </p:cNvSpPr>
          <p:nvPr>
            <p:ph idx="1"/>
          </p:nvPr>
        </p:nvSpPr>
        <p:spPr/>
        <p:txBody>
          <a:bodyPr>
            <a:noAutofit/>
          </a:bodyPr>
          <a:lstStyle/>
          <a:p>
            <a:pPr marL="0" indent="0">
              <a:buNone/>
            </a:pPr>
            <a:r>
              <a:rPr lang="en-US" sz="2400" dirty="0"/>
              <a:t>We appreciate your participation and hope that we have provided useful information regarding:</a:t>
            </a:r>
          </a:p>
          <a:p>
            <a:pPr marL="880110" lvl="1" indent="-514350">
              <a:buClr>
                <a:schemeClr val="tx1"/>
              </a:buClr>
              <a:buFont typeface="+mj-lt"/>
              <a:buAutoNum type="arabicPeriod"/>
            </a:pPr>
            <a:r>
              <a:rPr lang="en-US" sz="2400" dirty="0"/>
              <a:t>The elements of sexual harassment and the remedies available to victims of sexual harassment under California and federal law.</a:t>
            </a:r>
          </a:p>
          <a:p>
            <a:pPr marL="880110" lvl="1" indent="-514350">
              <a:buClr>
                <a:schemeClr val="tx1"/>
              </a:buClr>
              <a:buFont typeface="+mj-lt"/>
              <a:buAutoNum type="arabicPeriod"/>
            </a:pPr>
            <a:r>
              <a:rPr lang="en-US" sz="2400" dirty="0"/>
              <a:t>Other forms of unlawful discrimination, harassment, and retaliation under the FEHA and other statutes enforced by DFEH.</a:t>
            </a:r>
          </a:p>
          <a:p>
            <a:pPr marL="880110" lvl="1" indent="-514350">
              <a:buClr>
                <a:schemeClr val="tx1"/>
              </a:buClr>
              <a:buFont typeface="+mj-lt"/>
              <a:buAutoNum type="arabicPeriod"/>
            </a:pPr>
            <a:r>
              <a:rPr lang="en-US" sz="2400" dirty="0"/>
              <a:t>Strategies for preventing and responding to unlawful discrimination, harassment and retaliation.</a:t>
            </a:r>
          </a:p>
          <a:p>
            <a:pPr marL="880110" lvl="1" indent="-514350">
              <a:buClr>
                <a:schemeClr val="tx1"/>
              </a:buClr>
              <a:buFont typeface="+mj-lt"/>
              <a:buAutoNum type="arabicPeriod"/>
            </a:pPr>
            <a:r>
              <a:rPr lang="en-US" sz="2400" dirty="0"/>
              <a:t>Abusive conduct in the workplace.</a:t>
            </a:r>
          </a:p>
        </p:txBody>
      </p:sp>
      <p:sp>
        <p:nvSpPr>
          <p:cNvPr id="4" name="Slide Number Placeholder 3"/>
          <p:cNvSpPr>
            <a:spLocks noGrp="1"/>
          </p:cNvSpPr>
          <p:nvPr>
            <p:ph type="sldNum" sz="quarter" idx="12"/>
          </p:nvPr>
        </p:nvSpPr>
        <p:spPr/>
        <p:txBody>
          <a:bodyPr>
            <a:normAutofit/>
          </a:bodyPr>
          <a:lstStyle/>
          <a:p>
            <a:fld id="{BAB61701-5FEF-4810-B8D0-6821BF5DD4EB}" type="slidenum">
              <a:rPr lang="en-US" smtClean="0"/>
              <a:pPr/>
              <a:t>99</a:t>
            </a:fld>
            <a:endParaRPr lang="en-US" dirty="0"/>
          </a:p>
        </p:txBody>
      </p:sp>
    </p:spTree>
    <p:extLst>
      <p:ext uri="{BB962C8B-B14F-4D97-AF65-F5344CB8AC3E}">
        <p14:creationId xmlns:p14="http://schemas.microsoft.com/office/powerpoint/2010/main" val="8207390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Training Documents" ma:contentTypeID="0x010100082DF7D9C4FDE04086666593F895CFBB1A00D03C1BF5185A5643A347B3409B18E938" ma:contentTypeVersion="7" ma:contentTypeDescription="Use for training documents." ma:contentTypeScope="" ma:versionID="f774c0e4d0594807562b3b3df803e3f1">
  <xsd:schema xmlns:xsd="http://www.w3.org/2001/XMLSchema" xmlns:xs="http://www.w3.org/2001/XMLSchema" xmlns:p="http://schemas.microsoft.com/office/2006/metadata/properties" xmlns:ns2="254dd884-29e0-47cf-85e0-a365b5b0defe" targetNamespace="http://schemas.microsoft.com/office/2006/metadata/properties" ma:root="true" ma:fieldsID="2d6b97fa1c297029fb90d5681250c94e" ns2:_="">
    <xsd:import namespace="254dd884-29e0-47cf-85e0-a365b5b0defe"/>
    <xsd:element name="properties">
      <xsd:complexType>
        <xsd:sequence>
          <xsd:element name="documentManagement">
            <xsd:complexType>
              <xsd:all>
                <xsd:element ref="ns2:DPA_x0020_Division" minOccurs="0"/>
                <xsd:element ref="ns2:DPA_x0020_Unit" minOccurs="0"/>
                <xsd:element ref="ns2:Document_x0020_Category" minOccurs="0"/>
                <xsd:element ref="ns2:Training_x0020_Category" minOccurs="0"/>
                <xsd:element ref="ns2:Date1"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54dd884-29e0-47cf-85e0-a365b5b0defe" elementFormDefault="qualified">
    <xsd:import namespace="http://schemas.microsoft.com/office/2006/documentManagement/types"/>
    <xsd:import namespace="http://schemas.microsoft.com/office/infopath/2007/PartnerControls"/>
    <xsd:element name="DPA_x0020_Division" ma:index="8" nillable="true" ma:displayName="CalHR Division" ma:description="Common name for DPA Division" ma:list="{9905d0d5-ee61-41e4-970a-1d01340dda2b}" ma:internalName="DPA_x0020_Division" ma:showField="Title" ma:web="254dd884-29e0-47cf-85e0-a365b5b0defe">
      <xsd:simpleType>
        <xsd:restriction base="dms:Lookup"/>
      </xsd:simpleType>
    </xsd:element>
    <xsd:element name="DPA_x0020_Unit" ma:index="9" nillable="true" ma:displayName="CalHR Program" ma:description="Name of CalHR unit or program." ma:list="{aba81d29-d0e0-479a-9cf1-fc0cdcef6bb1}" ma:internalName="DPA_x0020_Unit" ma:showField="Title" ma:web="254dd884-29e0-47cf-85e0-a365b5b0defe">
      <xsd:simpleType>
        <xsd:restriction base="dms:Lookup"/>
      </xsd:simpleType>
    </xsd:element>
    <xsd:element name="Document_x0020_Category" ma:index="10" nillable="true" ma:displayName="Document Category" ma:list="{33231a98-1fe7-4c56-9440-a1d1947f776d}" ma:internalName="Document_x0020_Category" ma:showField="Title" ma:web="254dd884-29e0-47cf-85e0-a365b5b0defe">
      <xsd:simpleType>
        <xsd:restriction base="dms:Lookup"/>
      </xsd:simpleType>
    </xsd:element>
    <xsd:element name="Training_x0020_Category" ma:index="11" nillable="true" ma:displayName="Training Category" ma:list="{4d8f254f-e95b-4b4d-aca5-903fffd8cc0d}" ma:internalName="Training_x0020_Category" ma:showField="Title" ma:web="254dd884-29e0-47cf-85e0-a365b5b0defe">
      <xsd:simpleType>
        <xsd:restriction base="dms:Lookup"/>
      </xsd:simpleType>
    </xsd:element>
    <xsd:element name="Date1" ma:index="12" nillable="true" ma:displayName="Date" ma:default="[today]" ma:description="Date" ma:format="DateOnly" ma:internalName="Date1">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4.xml><?xml version="1.0" encoding="utf-8"?>
<p:properties xmlns:p="http://schemas.microsoft.com/office/2006/metadata/properties" xmlns:xsi="http://www.w3.org/2001/XMLSchema-instance" xmlns:pc="http://schemas.microsoft.com/office/infopath/2007/PartnerControls">
  <documentManagement>
    <Document_x0020_Category xmlns="254dd884-29e0-47cf-85e0-a365b5b0defe">48</Document_x0020_Category>
    <Training_x0020_Category xmlns="254dd884-29e0-47cf-85e0-a365b5b0defe">16</Training_x0020_Category>
    <Date1 xmlns="254dd884-29e0-47cf-85e0-a365b5b0defe">2016-11-29T08:00:00+00:00</Date1>
    <DPA_x0020_Division xmlns="254dd884-29e0-47cf-85e0-a365b5b0defe">29</DPA_x0020_Division>
    <DPA_x0020_Unit xmlns="254dd884-29e0-47cf-85e0-a365b5b0defe">119</DPA_x0020_Unit>
  </documentManagement>
</p:properties>
</file>

<file path=customXml/itemProps1.xml><?xml version="1.0" encoding="utf-8"?>
<ds:datastoreItem xmlns:ds="http://schemas.openxmlformats.org/officeDocument/2006/customXml" ds:itemID="{2200A215-ABFD-45E0-BA7A-44140B1EB3EC}">
  <ds:schemaRefs>
    <ds:schemaRef ds:uri="http://schemas.microsoft.com/sharepoint/v3/contenttype/forms"/>
  </ds:schemaRefs>
</ds:datastoreItem>
</file>

<file path=customXml/itemProps2.xml><?xml version="1.0" encoding="utf-8"?>
<ds:datastoreItem xmlns:ds="http://schemas.openxmlformats.org/officeDocument/2006/customXml" ds:itemID="{962F9799-7139-4C37-8748-0490F4478E5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54dd884-29e0-47cf-85e0-a365b5b0def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B91D4B4-D569-4A25-95FD-4A09AECE2DDE}">
  <ds:schemaRefs>
    <ds:schemaRef ds:uri="http://schemas.microsoft.com/sharepoint/events"/>
  </ds:schemaRefs>
</ds:datastoreItem>
</file>

<file path=customXml/itemProps4.xml><?xml version="1.0" encoding="utf-8"?>
<ds:datastoreItem xmlns:ds="http://schemas.openxmlformats.org/officeDocument/2006/customXml" ds:itemID="{9A03B5D9-3A2C-4C8F-A2F3-9270799ABC1E}">
  <ds:schemaRefs>
    <ds:schemaRef ds:uri="http://purl.org/dc/terms/"/>
    <ds:schemaRef ds:uri="http://purl.org/dc/elements/1.1/"/>
    <ds:schemaRef ds:uri="http://purl.org/dc/dcmitype/"/>
    <ds:schemaRef ds:uri="http://schemas.microsoft.com/office/2006/documentManagement/types"/>
    <ds:schemaRef ds:uri="254dd884-29e0-47cf-85e0-a365b5b0defe"/>
    <ds:schemaRef ds:uri="http://schemas.microsoft.com/office/infopath/2007/PartnerControls"/>
    <ds:schemaRef ds:uri="http://schemas.openxmlformats.org/package/2006/metadata/core-properties"/>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10944</TotalTime>
  <Words>5627</Words>
  <Application>Microsoft Office PowerPoint</Application>
  <PresentationFormat>On-screen Show (4:3)</PresentationFormat>
  <Paragraphs>626</Paragraphs>
  <Slides>103</Slides>
  <Notes>99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103</vt:i4>
      </vt:variant>
    </vt:vector>
  </HeadingPairs>
  <TitlesOfParts>
    <vt:vector size="107" baseType="lpstr">
      <vt:lpstr>Arial</vt:lpstr>
      <vt:lpstr>Calibri</vt:lpstr>
      <vt:lpstr>Calibri Light</vt:lpstr>
      <vt:lpstr>Office Theme</vt:lpstr>
      <vt:lpstr>  Note that this training is intended to be presented in an interactive fashion by a qualified trainer. Trainer qualifications are listed at 2 CCR 11024. </vt:lpstr>
      <vt:lpstr>Learning Objectives</vt:lpstr>
      <vt:lpstr>OVERVIEW OF LAWS AGAINST SEXUAL HARASSMENT</vt:lpstr>
      <vt:lpstr>True or False Quiz #1</vt:lpstr>
      <vt:lpstr>Answer to True or False Quiz #1</vt:lpstr>
      <vt:lpstr>Who is Protected by the Law?</vt:lpstr>
      <vt:lpstr>Who is Liable Under the Law?</vt:lpstr>
      <vt:lpstr>Personal Liability of Harasser</vt:lpstr>
      <vt:lpstr>Liability of Employer</vt:lpstr>
      <vt:lpstr>“Supervisor” Explained</vt:lpstr>
      <vt:lpstr>Harassment by non-supervisory employees</vt:lpstr>
      <vt:lpstr>Two Forms of Sexual Harassment </vt:lpstr>
      <vt:lpstr>Remedies</vt:lpstr>
      <vt:lpstr>PowerPoint Presentation</vt:lpstr>
      <vt:lpstr>True or False Quiz #2</vt:lpstr>
      <vt:lpstr>Answer to True or False Quiz #2</vt:lpstr>
      <vt:lpstr>Quid Pro Quo Explained</vt:lpstr>
      <vt:lpstr>Exercise A</vt:lpstr>
      <vt:lpstr>Exercise A Test</vt:lpstr>
      <vt:lpstr>Exercise A: Best Answer</vt:lpstr>
      <vt:lpstr>Exercise B</vt:lpstr>
      <vt:lpstr>Exercise B Test</vt:lpstr>
      <vt:lpstr>Exercise B: Best Answer</vt:lpstr>
      <vt:lpstr>PowerPoint Presentation</vt:lpstr>
      <vt:lpstr>True or False Quiz #3</vt:lpstr>
      <vt:lpstr>Answer to True or False Quiz #3</vt:lpstr>
      <vt:lpstr>Three Varieties of Hostile Work Environment Sexual Harassment</vt:lpstr>
      <vt:lpstr>“Harassing Conduct” Explained</vt:lpstr>
      <vt:lpstr>Hostile Work Environment: Verbal </vt:lpstr>
      <vt:lpstr>Hostile Work Environment: Visual</vt:lpstr>
      <vt:lpstr>Hostile Work Environment: Physical</vt:lpstr>
      <vt:lpstr>Exercise C</vt:lpstr>
      <vt:lpstr>Exercise C Test</vt:lpstr>
      <vt:lpstr>Exercise C: Best Answer</vt:lpstr>
      <vt:lpstr>Exercise D</vt:lpstr>
      <vt:lpstr>Exercise D Test</vt:lpstr>
      <vt:lpstr>Exercise D: Best Answer</vt:lpstr>
      <vt:lpstr>“Severe or Pervasive” Explained</vt:lpstr>
      <vt:lpstr>Considerations</vt:lpstr>
      <vt:lpstr>Exercise E</vt:lpstr>
      <vt:lpstr>Exercise E Test</vt:lpstr>
      <vt:lpstr>Exercise E: Best Answer</vt:lpstr>
      <vt:lpstr>Exercise F</vt:lpstr>
      <vt:lpstr>Exercise F Test</vt:lpstr>
      <vt:lpstr>Exercise F: Best Answer</vt:lpstr>
      <vt:lpstr>PowerPoint Presentation</vt:lpstr>
      <vt:lpstr>True or False Quiz #4</vt:lpstr>
      <vt:lpstr>Answer to True or False Quiz #4</vt:lpstr>
      <vt:lpstr>Sexual Harassment Can Occur Between Individuals of the Same Sex</vt:lpstr>
      <vt:lpstr>Sexual Desire is NOT Required</vt:lpstr>
      <vt:lpstr>Adverse Employment Action NOT Required</vt:lpstr>
      <vt:lpstr>PowerPoint Presentation</vt:lpstr>
      <vt:lpstr>True or False Quiz #5</vt:lpstr>
      <vt:lpstr>Answer to True or False Quiz #5</vt:lpstr>
      <vt:lpstr>Denials </vt:lpstr>
      <vt:lpstr>Exercise G</vt:lpstr>
      <vt:lpstr>Exercise G Test</vt:lpstr>
      <vt:lpstr>Exercise G: Best Answer</vt:lpstr>
      <vt:lpstr>Defense: Lack of Action by the Victim</vt:lpstr>
      <vt:lpstr>Exercise H</vt:lpstr>
      <vt:lpstr>Exercise H Test</vt:lpstr>
      <vt:lpstr>Exercise H Best Answer</vt:lpstr>
      <vt:lpstr>PowerPoint Presentation</vt:lpstr>
      <vt:lpstr>True or False Quiz #6</vt:lpstr>
      <vt:lpstr>Answer to True or False Quiz #6</vt:lpstr>
      <vt:lpstr>PowerPoint Presentation</vt:lpstr>
      <vt:lpstr>PowerPoint Presentation</vt:lpstr>
      <vt:lpstr>True or False Quiz #7</vt:lpstr>
      <vt:lpstr>Answer to True or False Quiz #7</vt:lpstr>
      <vt:lpstr>Harassment Based on Any of These Characteristics is Illegal</vt:lpstr>
      <vt:lpstr>Exercise I</vt:lpstr>
      <vt:lpstr>Exercise I Test</vt:lpstr>
      <vt:lpstr>Exercise I: Best Answer</vt:lpstr>
      <vt:lpstr>PowerPoint Presentation</vt:lpstr>
      <vt:lpstr>True or False Quiz #8</vt:lpstr>
      <vt:lpstr>Answer to True or False Quiz #8</vt:lpstr>
      <vt:lpstr>Employers Must Take All Reasonable Steps</vt:lpstr>
      <vt:lpstr>Policies &amp; Procedures:  Basic Steps in an Investigation</vt:lpstr>
      <vt:lpstr>Policies &amp; Procedures:  Basic Steps in an Investigation</vt:lpstr>
      <vt:lpstr>Training</vt:lpstr>
      <vt:lpstr>Leadership</vt:lpstr>
      <vt:lpstr>Resources</vt:lpstr>
      <vt:lpstr>Legal References (1 of 4)</vt:lpstr>
      <vt:lpstr>Legal References (2 of 4)</vt:lpstr>
      <vt:lpstr>Legal References (3 of 4)</vt:lpstr>
      <vt:lpstr>Legal References (4 of 4)</vt:lpstr>
      <vt:lpstr>PowerPoint Presentation</vt:lpstr>
      <vt:lpstr>True or False Quiz #9</vt:lpstr>
      <vt:lpstr>Answer to True or False Quiz #9</vt:lpstr>
      <vt:lpstr>Abusive Conduct</vt:lpstr>
      <vt:lpstr>Exercise J</vt:lpstr>
      <vt:lpstr>Exercise J Test</vt:lpstr>
      <vt:lpstr>Exercise J: Best Answer</vt:lpstr>
      <vt:lpstr>Exercise K</vt:lpstr>
      <vt:lpstr>Exercise K Test</vt:lpstr>
      <vt:lpstr>Exercise K: Best Answer</vt:lpstr>
      <vt:lpstr>No Independent Cause of Action</vt:lpstr>
      <vt:lpstr>PowerPoint Presentation</vt:lpstr>
      <vt:lpstr>Learning Objectives Revisited</vt:lpstr>
      <vt:lpstr>True or False Quiz #10</vt:lpstr>
      <vt:lpstr>Answer to True or False Quiz #10</vt:lpstr>
      <vt:lpstr>PowerPoint Presentation</vt:lpstr>
      <vt:lpstr>Thank You for your participation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Sexual Harassment Prevention Training Webinar - 11/29/2016 9 to 11 a.m. and 2 to 4 p.m.</dc:title>
  <dc:creator>Windows User</dc:creator>
  <cp:lastModifiedBy>Rael, Lauren@DFEH</cp:lastModifiedBy>
  <cp:revision>576</cp:revision>
  <cp:lastPrinted>2017-12-14T21:01:56Z</cp:lastPrinted>
  <dcterms:created xsi:type="dcterms:W3CDTF">2015-07-08T18:29:42Z</dcterms:created>
  <dcterms:modified xsi:type="dcterms:W3CDTF">2018-11-20T19:07:24Z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0x010100082DF7D9C4FDE04086666593F895CFBB1A00D03C1BF5185A5643A347B3409B18E938</vt:lpwstr>
  </property>
</Properties>
</file>